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2"/>
  </p:notesMasterIdLst>
  <p:handoutMasterIdLst>
    <p:handoutMasterId r:id="rId43"/>
  </p:handoutMasterIdLst>
  <p:sldIdLst>
    <p:sldId id="256" r:id="rId2"/>
    <p:sldId id="257" r:id="rId3"/>
    <p:sldId id="284" r:id="rId4"/>
    <p:sldId id="285" r:id="rId5"/>
    <p:sldId id="286" r:id="rId6"/>
    <p:sldId id="296" r:id="rId7"/>
    <p:sldId id="297" r:id="rId8"/>
    <p:sldId id="298" r:id="rId9"/>
    <p:sldId id="258" r:id="rId10"/>
    <p:sldId id="275" r:id="rId11"/>
    <p:sldId id="276" r:id="rId12"/>
    <p:sldId id="277" r:id="rId13"/>
    <p:sldId id="261" r:id="rId14"/>
    <p:sldId id="262" r:id="rId15"/>
    <p:sldId id="263" r:id="rId16"/>
    <p:sldId id="265" r:id="rId17"/>
    <p:sldId id="281" r:id="rId18"/>
    <p:sldId id="282" r:id="rId19"/>
    <p:sldId id="267" r:id="rId20"/>
    <p:sldId id="271" r:id="rId21"/>
    <p:sldId id="272" r:id="rId22"/>
    <p:sldId id="273" r:id="rId23"/>
    <p:sldId id="269" r:id="rId24"/>
    <p:sldId id="274" r:id="rId25"/>
    <p:sldId id="278" r:id="rId26"/>
    <p:sldId id="279" r:id="rId27"/>
    <p:sldId id="280" r:id="rId28"/>
    <p:sldId id="288" r:id="rId29"/>
    <p:sldId id="290" r:id="rId30"/>
    <p:sldId id="291" r:id="rId31"/>
    <p:sldId id="292" r:id="rId32"/>
    <p:sldId id="293" r:id="rId33"/>
    <p:sldId id="289" r:id="rId34"/>
    <p:sldId id="283" r:id="rId35"/>
    <p:sldId id="287" r:id="rId36"/>
    <p:sldId id="294" r:id="rId37"/>
    <p:sldId id="295" r:id="rId38"/>
    <p:sldId id="268" r:id="rId39"/>
    <p:sldId id="264" r:id="rId40"/>
    <p:sldId id="270"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143" d="100"/>
          <a:sy n="143" d="100"/>
        </p:scale>
        <p:origin x="-528"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BC1F07-E5F6-4F48-8D06-203988F6F404}" type="datetimeFigureOut">
              <a:rPr lang="en-US" smtClean="0"/>
              <a:t>2/17/15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8098E8-4767-B147-A4BC-3D4AEAB03206}" type="slidenum">
              <a:rPr lang="en-US" smtClean="0"/>
              <a:t>‹#›</a:t>
            </a:fld>
            <a:endParaRPr lang="en-US"/>
          </a:p>
        </p:txBody>
      </p:sp>
    </p:spTree>
    <p:extLst>
      <p:ext uri="{BB962C8B-B14F-4D97-AF65-F5344CB8AC3E}">
        <p14:creationId xmlns:p14="http://schemas.microsoft.com/office/powerpoint/2010/main" val="32744945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BB3AB0-F62C-7E47-B4E5-71129CA1130C}" type="datetimeFigureOut">
              <a:rPr lang="en-US" smtClean="0"/>
              <a:t>2/17/15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CC6317-934E-7546-9712-03C359471DB7}" type="slidenum">
              <a:rPr lang="en-US" smtClean="0"/>
              <a:t>‹#›</a:t>
            </a:fld>
            <a:endParaRPr lang="en-US"/>
          </a:p>
        </p:txBody>
      </p:sp>
    </p:spTree>
    <p:extLst>
      <p:ext uri="{BB962C8B-B14F-4D97-AF65-F5344CB8AC3E}">
        <p14:creationId xmlns:p14="http://schemas.microsoft.com/office/powerpoint/2010/main" val="714436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212595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99502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34929283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86791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557135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76861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evans@virginia.edu</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924281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evans@virginia.edu</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12205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evans@virginia.edu</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730249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14266889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68892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evans@virginia.edu</a:t>
            </a: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E5D6FF9-F5B4-8C4F-9785-10F7626886B1}" type="slidenum">
              <a:rPr lang="en-US" smtClean="0"/>
              <a:t>‹#›</a:t>
            </a:fld>
            <a:endParaRPr lang="en-US"/>
          </a:p>
        </p:txBody>
      </p:sp>
    </p:spTree>
    <p:extLst>
      <p:ext uri="{BB962C8B-B14F-4D97-AF65-F5344CB8AC3E}">
        <p14:creationId xmlns:p14="http://schemas.microsoft.com/office/powerpoint/2010/main" val="3511884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bitcoin.it/wiki/Mining_hardware_comparison" TargetMode="Externa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FiloSottile/blockchainr/blob/master/src/github.com/conformal/btcd/mining.go%23L828" TargetMode="External"/><Relationship Id="rId3" Type="http://schemas.openxmlformats.org/officeDocument/2006/relationships/hyperlink" Target="https://github.com/PointCoin/btcnet/blob/master/params.g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17033"/>
          <a:stretch/>
        </p:blipFill>
        <p:spPr>
          <a:xfrm>
            <a:off x="0" y="-1"/>
            <a:ext cx="9206229" cy="5143501"/>
          </a:xfrm>
          <a:prstGeom prst="rect">
            <a:avLst/>
          </a:prstGeom>
        </p:spPr>
      </p:pic>
      <p:sp>
        <p:nvSpPr>
          <p:cNvPr id="6" name="TextBox 5"/>
          <p:cNvSpPr txBox="1"/>
          <p:nvPr/>
        </p:nvSpPr>
        <p:spPr>
          <a:xfrm>
            <a:off x="5413077" y="3858604"/>
            <a:ext cx="3518361" cy="1138773"/>
          </a:xfrm>
          <a:prstGeom prst="rect">
            <a:avLst/>
          </a:prstGeom>
          <a:solidFill>
            <a:srgbClr val="800000"/>
          </a:solidFill>
        </p:spPr>
        <p:txBody>
          <a:bodyPr wrap="none" rtlCol="0">
            <a:spAutoFit/>
          </a:bodyPr>
          <a:lstStyle/>
          <a:p>
            <a:r>
              <a:rPr lang="en-US" sz="2800" dirty="0" smtClean="0">
                <a:solidFill>
                  <a:srgbClr val="FFFF00"/>
                </a:solidFill>
                <a:latin typeface="Book Antiqua"/>
                <a:cs typeface="Book Antiqua"/>
              </a:rPr>
              <a:t>Cryptocurrency Café</a:t>
            </a:r>
          </a:p>
          <a:p>
            <a:r>
              <a:rPr lang="en-US" sz="2000" dirty="0" err="1" smtClean="0">
                <a:solidFill>
                  <a:schemeClr val="accent6">
                    <a:lumMod val="20000"/>
                    <a:lumOff val="80000"/>
                  </a:schemeClr>
                </a:solidFill>
                <a:latin typeface="Book Antiqua"/>
                <a:cs typeface="Book Antiqua"/>
              </a:rPr>
              <a:t>UVa</a:t>
            </a:r>
            <a:r>
              <a:rPr lang="en-US" sz="2000" dirty="0" smtClean="0">
                <a:solidFill>
                  <a:schemeClr val="accent6">
                    <a:lumMod val="20000"/>
                    <a:lumOff val="80000"/>
                  </a:schemeClr>
                </a:solidFill>
                <a:latin typeface="Book Antiqua"/>
                <a:cs typeface="Book Antiqua"/>
              </a:rPr>
              <a:t> cs4501 Spring 2015</a:t>
            </a:r>
          </a:p>
          <a:p>
            <a:r>
              <a:rPr lang="en-US" sz="2000" dirty="0" smtClean="0">
                <a:solidFill>
                  <a:schemeClr val="accent6">
                    <a:lumMod val="20000"/>
                    <a:lumOff val="80000"/>
                  </a:schemeClr>
                </a:solidFill>
                <a:latin typeface="Book Antiqua"/>
                <a:cs typeface="Book Antiqua"/>
              </a:rPr>
              <a:t>David Evans</a:t>
            </a:r>
          </a:p>
        </p:txBody>
      </p:sp>
      <p:sp>
        <p:nvSpPr>
          <p:cNvPr id="7" name="TextBox 6"/>
          <p:cNvSpPr txBox="1"/>
          <p:nvPr/>
        </p:nvSpPr>
        <p:spPr>
          <a:xfrm>
            <a:off x="750144" y="3502834"/>
            <a:ext cx="2987793" cy="1323439"/>
          </a:xfrm>
          <a:prstGeom prst="rect">
            <a:avLst/>
          </a:prstGeom>
          <a:solidFill>
            <a:schemeClr val="bg2">
              <a:lumMod val="10000"/>
              <a:alpha val="61000"/>
            </a:schemeClr>
          </a:solidFill>
        </p:spPr>
        <p:txBody>
          <a:bodyPr wrap="square" rtlCol="0">
            <a:spAutoFit/>
          </a:bodyPr>
          <a:lstStyle/>
          <a:p>
            <a:pPr algn="ctr"/>
            <a:r>
              <a:rPr lang="en-US" sz="4000" dirty="0" smtClean="0">
                <a:solidFill>
                  <a:srgbClr val="EBF1DE"/>
                </a:solidFill>
              </a:rPr>
              <a:t>Class 10:</a:t>
            </a:r>
          </a:p>
          <a:p>
            <a:pPr algn="ctr"/>
            <a:r>
              <a:rPr lang="en-US" sz="4000" dirty="0" smtClean="0">
                <a:solidFill>
                  <a:srgbClr val="EBF1DE"/>
                </a:solidFill>
              </a:rPr>
              <a:t>More Mining</a:t>
            </a:r>
            <a:endParaRPr lang="en-US" sz="4000" b="1" i="1" dirty="0" smtClean="0">
              <a:solidFill>
                <a:srgbClr val="EBF1DE"/>
              </a:solidFill>
              <a:latin typeface="Book Antiqua"/>
              <a:cs typeface="Book Antiqua"/>
            </a:endParaRPr>
          </a:p>
        </p:txBody>
      </p:sp>
    </p:spTree>
    <p:extLst>
      <p:ext uri="{BB962C8B-B14F-4D97-AF65-F5344CB8AC3E}">
        <p14:creationId xmlns:p14="http://schemas.microsoft.com/office/powerpoint/2010/main" val="24215397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 Questions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9</a:t>
            </a:fld>
            <a:endParaRPr lang="en-US"/>
          </a:p>
        </p:txBody>
      </p:sp>
      <p:sp>
        <p:nvSpPr>
          <p:cNvPr id="4" name="Rectangle 3"/>
          <p:cNvSpPr/>
          <p:nvPr/>
        </p:nvSpPr>
        <p:spPr>
          <a:xfrm>
            <a:off x="990600" y="1200150"/>
            <a:ext cx="7410544" cy="954107"/>
          </a:xfrm>
          <a:prstGeom prst="rect">
            <a:avLst/>
          </a:prstGeom>
        </p:spPr>
        <p:txBody>
          <a:bodyPr wrap="square">
            <a:spAutoFit/>
          </a:bodyPr>
          <a:lstStyle/>
          <a:p>
            <a:r>
              <a:rPr lang="en-US" sz="2800" dirty="0" smtClean="0">
                <a:cs typeface="Times New Roman"/>
              </a:rPr>
              <a:t>Is an algorithm with running time in </a:t>
            </a:r>
            <a:r>
              <a:rPr lang="en-US" sz="2800" b="1" dirty="0">
                <a:latin typeface="Times New Roman"/>
                <a:cs typeface="Times New Roman"/>
              </a:rPr>
              <a:t>O</a:t>
            </a:r>
            <a:r>
              <a:rPr lang="en-US" sz="2800" b="1" dirty="0" smtClean="0">
                <a:latin typeface="Times New Roman"/>
                <a:cs typeface="Times New Roman"/>
              </a:rPr>
              <a:t>(</a:t>
            </a:r>
            <a:r>
              <a:rPr lang="en-US" sz="2800" b="1" i="1" dirty="0" smtClean="0">
                <a:latin typeface="Times New Roman"/>
                <a:cs typeface="Times New Roman"/>
              </a:rPr>
              <a:t>N</a:t>
            </a:r>
            <a:r>
              <a:rPr lang="en-US" sz="2800" b="1" dirty="0" smtClean="0">
                <a:latin typeface="Times New Roman"/>
                <a:cs typeface="Times New Roman"/>
              </a:rPr>
              <a:t>) </a:t>
            </a:r>
            <a:r>
              <a:rPr lang="en-US" sz="2800" dirty="0" smtClean="0">
                <a:cs typeface="Times New Roman"/>
              </a:rPr>
              <a:t>better than one with running time in </a:t>
            </a:r>
            <a:r>
              <a:rPr lang="en-US" sz="2800" b="1" dirty="0">
                <a:latin typeface="Times New Roman"/>
                <a:cs typeface="Times New Roman"/>
              </a:rPr>
              <a:t>O</a:t>
            </a:r>
            <a:r>
              <a:rPr lang="en-US" sz="2800" b="1" dirty="0" smtClean="0">
                <a:latin typeface="Times New Roman"/>
                <a:cs typeface="Times New Roman"/>
              </a:rPr>
              <a:t>(</a:t>
            </a:r>
            <a:r>
              <a:rPr lang="en-US" sz="2800" b="1" i="1" dirty="0" smtClean="0">
                <a:latin typeface="Times New Roman"/>
                <a:cs typeface="Times New Roman"/>
              </a:rPr>
              <a:t>N</a:t>
            </a:r>
            <a:r>
              <a:rPr lang="en-US" sz="2800" b="1" baseline="30000" dirty="0" smtClean="0">
                <a:latin typeface="Times New Roman"/>
                <a:cs typeface="Times New Roman"/>
              </a:rPr>
              <a:t>2</a:t>
            </a:r>
            <a:r>
              <a:rPr lang="en-US" sz="2800" b="1" dirty="0" smtClean="0">
                <a:latin typeface="Times New Roman"/>
                <a:cs typeface="Times New Roman"/>
              </a:rPr>
              <a:t>)</a:t>
            </a:r>
            <a:r>
              <a:rPr lang="en-US" sz="2800" dirty="0"/>
              <a:t>?</a:t>
            </a:r>
          </a:p>
        </p:txBody>
      </p:sp>
    </p:spTree>
    <p:extLst>
      <p:ext uri="{BB962C8B-B14F-4D97-AF65-F5344CB8AC3E}">
        <p14:creationId xmlns:p14="http://schemas.microsoft.com/office/powerpoint/2010/main" val="29190198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 Questions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10</a:t>
            </a:fld>
            <a:endParaRPr lang="en-US"/>
          </a:p>
        </p:txBody>
      </p:sp>
      <p:sp>
        <p:nvSpPr>
          <p:cNvPr id="4" name="Rectangle 3"/>
          <p:cNvSpPr/>
          <p:nvPr/>
        </p:nvSpPr>
        <p:spPr>
          <a:xfrm>
            <a:off x="990600" y="1238722"/>
            <a:ext cx="7410544" cy="954107"/>
          </a:xfrm>
          <a:prstGeom prst="rect">
            <a:avLst/>
          </a:prstGeom>
        </p:spPr>
        <p:txBody>
          <a:bodyPr wrap="square">
            <a:spAutoFit/>
          </a:bodyPr>
          <a:lstStyle/>
          <a:p>
            <a:r>
              <a:rPr lang="en-US" sz="2800" dirty="0" smtClean="0">
                <a:cs typeface="Times New Roman"/>
              </a:rPr>
              <a:t>Is an algorithm with running time in </a:t>
            </a:r>
            <a:r>
              <a:rPr lang="en-US" sz="2800" b="1" dirty="0" err="1" smtClean="0">
                <a:latin typeface="Times New Roman"/>
                <a:cs typeface="Times New Roman"/>
              </a:rPr>
              <a:t>Θ</a:t>
            </a:r>
            <a:r>
              <a:rPr lang="en-US" sz="2800" b="1" dirty="0" smtClean="0">
                <a:latin typeface="Times New Roman"/>
                <a:cs typeface="Times New Roman"/>
              </a:rPr>
              <a:t>(</a:t>
            </a:r>
            <a:r>
              <a:rPr lang="en-US" sz="2800" b="1" i="1" dirty="0" smtClean="0">
                <a:latin typeface="Times New Roman"/>
                <a:cs typeface="Times New Roman"/>
              </a:rPr>
              <a:t>N</a:t>
            </a:r>
            <a:r>
              <a:rPr lang="en-US" sz="2800" b="1" dirty="0" smtClean="0">
                <a:latin typeface="Times New Roman"/>
                <a:cs typeface="Times New Roman"/>
              </a:rPr>
              <a:t>) </a:t>
            </a:r>
            <a:r>
              <a:rPr lang="en-US" sz="2800" dirty="0" smtClean="0">
                <a:cs typeface="Times New Roman"/>
              </a:rPr>
              <a:t>better than one with running time in </a:t>
            </a:r>
            <a:r>
              <a:rPr lang="en-US" sz="2800" b="1" dirty="0" err="1" smtClean="0">
                <a:latin typeface="Times New Roman"/>
                <a:cs typeface="Times New Roman"/>
              </a:rPr>
              <a:t>Θ</a:t>
            </a:r>
            <a:r>
              <a:rPr lang="en-US" sz="2800" b="1" dirty="0" smtClean="0">
                <a:latin typeface="Times New Roman"/>
                <a:cs typeface="Times New Roman"/>
              </a:rPr>
              <a:t>(</a:t>
            </a:r>
            <a:r>
              <a:rPr lang="en-US" sz="2800" b="1" i="1" dirty="0" smtClean="0">
                <a:latin typeface="Times New Roman"/>
                <a:cs typeface="Times New Roman"/>
              </a:rPr>
              <a:t>N</a:t>
            </a:r>
            <a:r>
              <a:rPr lang="en-US" sz="2800" b="1" baseline="30000" dirty="0" smtClean="0">
                <a:latin typeface="Times New Roman"/>
                <a:cs typeface="Times New Roman"/>
              </a:rPr>
              <a:t>2</a:t>
            </a:r>
            <a:r>
              <a:rPr lang="en-US" sz="2800" b="1" dirty="0" smtClean="0">
                <a:latin typeface="Times New Roman"/>
                <a:cs typeface="Times New Roman"/>
              </a:rPr>
              <a:t>)</a:t>
            </a:r>
            <a:r>
              <a:rPr lang="en-US" sz="2800" dirty="0"/>
              <a:t>?</a:t>
            </a:r>
          </a:p>
        </p:txBody>
      </p:sp>
    </p:spTree>
    <p:extLst>
      <p:ext uri="{BB962C8B-B14F-4D97-AF65-F5344CB8AC3E}">
        <p14:creationId xmlns:p14="http://schemas.microsoft.com/office/powerpoint/2010/main" val="248590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11</a:t>
            </a:fld>
            <a:endParaRPr lang="en-US"/>
          </a:p>
        </p:txBody>
      </p:sp>
    </p:spTree>
    <p:extLst>
      <p:ext uri="{BB962C8B-B14F-4D97-AF65-F5344CB8AC3E}">
        <p14:creationId xmlns:p14="http://schemas.microsoft.com/office/powerpoint/2010/main" val="24149439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12</a:t>
            </a:fld>
            <a:endParaRPr lang="en-US"/>
          </a:p>
        </p:txBody>
      </p:sp>
      <p:sp>
        <p:nvSpPr>
          <p:cNvPr id="5" name="TextBox 4"/>
          <p:cNvSpPr txBox="1"/>
          <p:nvPr/>
        </p:nvSpPr>
        <p:spPr>
          <a:xfrm>
            <a:off x="381000" y="1123950"/>
            <a:ext cx="5042403" cy="2585323"/>
          </a:xfrm>
          <a:prstGeom prst="rect">
            <a:avLst/>
          </a:prstGeom>
          <a:solidFill>
            <a:schemeClr val="accent4">
              <a:lumMod val="20000"/>
              <a:lumOff val="80000"/>
            </a:schemeClr>
          </a:solidFill>
        </p:spPr>
        <p:txBody>
          <a:bodyPr wrap="none" rtlCol="0">
            <a:spAutoFit/>
          </a:bodyPr>
          <a:lstStyle/>
          <a:p>
            <a:r>
              <a:rPr lang="en-US" dirty="0" smtClean="0"/>
              <a:t>Setup:</a:t>
            </a:r>
          </a:p>
          <a:p>
            <a:r>
              <a:rPr lang="en-US" dirty="0"/>
              <a:t>	</a:t>
            </a:r>
            <a:r>
              <a:rPr lang="en-US" dirty="0" smtClean="0"/>
              <a:t>block := construct next block header</a:t>
            </a:r>
          </a:p>
          <a:p>
            <a:r>
              <a:rPr lang="en-US" dirty="0"/>
              <a:t> </a:t>
            </a:r>
            <a:r>
              <a:rPr lang="en-US" dirty="0" smtClean="0"/>
              <a:t>        difficulty := next difficulty</a:t>
            </a:r>
          </a:p>
          <a:p>
            <a:r>
              <a:rPr lang="en-US" dirty="0" smtClean="0"/>
              <a:t>         // look for nonce</a:t>
            </a:r>
          </a:p>
          <a:p>
            <a:r>
              <a:rPr lang="en-US" dirty="0" smtClean="0"/>
              <a:t>	while true {</a:t>
            </a:r>
          </a:p>
          <a:p>
            <a:r>
              <a:rPr lang="en-US" dirty="0" smtClean="0"/>
              <a:t>            </a:t>
            </a:r>
            <a:r>
              <a:rPr lang="en-US" dirty="0" err="1" smtClean="0"/>
              <a:t>block.Header.nonce</a:t>
            </a:r>
            <a:r>
              <a:rPr lang="en-US" dirty="0" smtClean="0"/>
              <a:t> += 1 // guess next nonce</a:t>
            </a:r>
          </a:p>
          <a:p>
            <a:r>
              <a:rPr lang="en-US" dirty="0" smtClean="0"/>
              <a:t>  </a:t>
            </a:r>
            <a:r>
              <a:rPr lang="en-US" dirty="0"/>
              <a:t>	</a:t>
            </a:r>
            <a:r>
              <a:rPr lang="en-US" dirty="0" smtClean="0"/>
              <a:t>   hash, _ = </a:t>
            </a:r>
            <a:r>
              <a:rPr lang="en-US" dirty="0" err="1"/>
              <a:t>block.Header.BlockSha</a:t>
            </a:r>
            <a:r>
              <a:rPr lang="en-US" dirty="0"/>
              <a:t>()</a:t>
            </a:r>
          </a:p>
          <a:p>
            <a:r>
              <a:rPr lang="en-US" dirty="0" smtClean="0"/>
              <a:t>	   if hash &lt; difficulty { Success! }</a:t>
            </a:r>
          </a:p>
          <a:p>
            <a:r>
              <a:rPr lang="en-US" dirty="0"/>
              <a:t> </a:t>
            </a:r>
            <a:r>
              <a:rPr lang="en-US" dirty="0" smtClean="0"/>
              <a:t>       }</a:t>
            </a:r>
          </a:p>
        </p:txBody>
      </p:sp>
    </p:spTree>
    <p:extLst>
      <p:ext uri="{BB962C8B-B14F-4D97-AF65-F5344CB8AC3E}">
        <p14:creationId xmlns:p14="http://schemas.microsoft.com/office/powerpoint/2010/main" val="20405317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13</a:t>
            </a:fld>
            <a:endParaRPr lang="en-US"/>
          </a:p>
        </p:txBody>
      </p:sp>
      <p:sp>
        <p:nvSpPr>
          <p:cNvPr id="4" name="Rectangle 3"/>
          <p:cNvSpPr/>
          <p:nvPr/>
        </p:nvSpPr>
        <p:spPr>
          <a:xfrm>
            <a:off x="364117" y="166336"/>
            <a:ext cx="7308983" cy="4770537"/>
          </a:xfrm>
          <a:prstGeom prst="rect">
            <a:avLst/>
          </a:prstGeom>
          <a:solidFill>
            <a:schemeClr val="bg2">
              <a:lumMod val="90000"/>
            </a:schemeClr>
          </a:solidFill>
        </p:spPr>
        <p:txBody>
          <a:bodyPr wrap="square">
            <a:spAutoFit/>
          </a:bodyPr>
          <a:lstStyle/>
          <a:p>
            <a:r>
              <a:rPr lang="en-US" sz="1600" dirty="0"/>
              <a:t>package </a:t>
            </a:r>
            <a:r>
              <a:rPr lang="en-US" sz="1600" dirty="0" smtClean="0"/>
              <a:t>main</a:t>
            </a:r>
            <a:endParaRPr lang="en-US" sz="1600" dirty="0"/>
          </a:p>
          <a:p>
            <a:r>
              <a:rPr lang="en-US" sz="1600" dirty="0"/>
              <a:t>import "</a:t>
            </a:r>
            <a:r>
              <a:rPr lang="en-US" sz="1600" dirty="0" err="1"/>
              <a:t>github.com</a:t>
            </a:r>
            <a:r>
              <a:rPr lang="en-US" sz="1600" dirty="0"/>
              <a:t>/</a:t>
            </a:r>
            <a:r>
              <a:rPr lang="en-US" sz="1600" dirty="0" err="1"/>
              <a:t>PointCoin</a:t>
            </a:r>
            <a:r>
              <a:rPr lang="en-US" sz="1600" dirty="0"/>
              <a:t>/fastsha256"</a:t>
            </a:r>
          </a:p>
          <a:p>
            <a:r>
              <a:rPr lang="en-US" sz="1600" dirty="0"/>
              <a:t>import "log"</a:t>
            </a:r>
          </a:p>
          <a:p>
            <a:r>
              <a:rPr lang="en-US" sz="1600" dirty="0"/>
              <a:t>import "time"</a:t>
            </a:r>
          </a:p>
          <a:p>
            <a:endParaRPr lang="en-US" sz="1600" dirty="0"/>
          </a:p>
          <a:p>
            <a:r>
              <a:rPr lang="en-US" sz="1600" dirty="0" err="1"/>
              <a:t>func</a:t>
            </a:r>
            <a:r>
              <a:rPr lang="en-US" sz="1600" dirty="0"/>
              <a:t> main() {</a:t>
            </a:r>
          </a:p>
          <a:p>
            <a:r>
              <a:rPr lang="en-US" sz="1600" dirty="0"/>
              <a:t>        </a:t>
            </a:r>
            <a:r>
              <a:rPr lang="en-US" sz="1600" dirty="0" err="1"/>
              <a:t>msg</a:t>
            </a:r>
            <a:r>
              <a:rPr lang="en-US" sz="1600" dirty="0"/>
              <a:t> := "test"</a:t>
            </a:r>
          </a:p>
          <a:p>
            <a:r>
              <a:rPr lang="en-US" sz="1600" dirty="0"/>
              <a:t>        hasher := fastsha256.New()</a:t>
            </a:r>
          </a:p>
          <a:p>
            <a:endParaRPr lang="en-US" sz="1600" dirty="0"/>
          </a:p>
          <a:p>
            <a:r>
              <a:rPr lang="en-US" sz="1600" dirty="0"/>
              <a:t>        </a:t>
            </a:r>
            <a:r>
              <a:rPr lang="en-US" sz="1600" dirty="0" err="1"/>
              <a:t>hasher.Write</a:t>
            </a:r>
            <a:r>
              <a:rPr lang="en-US" sz="1600" dirty="0"/>
              <a:t>([]byte (</a:t>
            </a:r>
            <a:r>
              <a:rPr lang="en-US" sz="1600" dirty="0" err="1"/>
              <a:t>msg</a:t>
            </a:r>
            <a:r>
              <a:rPr lang="en-US" sz="1600" dirty="0"/>
              <a:t>))</a:t>
            </a:r>
          </a:p>
          <a:p>
            <a:r>
              <a:rPr lang="en-US" sz="1600" dirty="0"/>
              <a:t> </a:t>
            </a:r>
            <a:r>
              <a:rPr lang="en-US" sz="1600" dirty="0" smtClean="0"/>
              <a:t>       </a:t>
            </a:r>
            <a:r>
              <a:rPr lang="en-US" sz="1600" dirty="0" err="1" smtClean="0"/>
              <a:t>starttime</a:t>
            </a:r>
            <a:r>
              <a:rPr lang="en-US" sz="1600" dirty="0" smtClean="0"/>
              <a:t> </a:t>
            </a:r>
            <a:r>
              <a:rPr lang="en-US" sz="1600" dirty="0"/>
              <a:t>:= </a:t>
            </a:r>
            <a:r>
              <a:rPr lang="en-US" sz="1600" dirty="0" err="1"/>
              <a:t>time.Now</a:t>
            </a:r>
            <a:r>
              <a:rPr lang="en-US" sz="1600" dirty="0"/>
              <a:t>()</a:t>
            </a:r>
          </a:p>
          <a:p>
            <a:r>
              <a:rPr lang="is-IS" sz="1600" dirty="0"/>
              <a:t>        num := </a:t>
            </a:r>
            <a:r>
              <a:rPr lang="is-IS" sz="1600" dirty="0" smtClean="0"/>
              <a:t>10000000</a:t>
            </a:r>
            <a:endParaRPr lang="is-IS" sz="1600" dirty="0"/>
          </a:p>
          <a:p>
            <a:r>
              <a:rPr lang="da-DK" sz="1600" dirty="0"/>
              <a:t>        for i := 0; i &lt; </a:t>
            </a:r>
            <a:r>
              <a:rPr lang="da-DK" sz="1600" dirty="0" err="1"/>
              <a:t>num</a:t>
            </a:r>
            <a:r>
              <a:rPr lang="da-DK" sz="1600" dirty="0"/>
              <a:t>; i++ {</a:t>
            </a:r>
          </a:p>
          <a:p>
            <a:r>
              <a:rPr lang="en-US" sz="1600" dirty="0"/>
              <a:t>                </a:t>
            </a:r>
            <a:r>
              <a:rPr lang="en-US" sz="1600" dirty="0" err="1"/>
              <a:t>hasher.Sum</a:t>
            </a:r>
            <a:r>
              <a:rPr lang="en-US" sz="1600" dirty="0"/>
              <a:t>(nil) // ignore result                                                    </a:t>
            </a:r>
          </a:p>
          <a:p>
            <a:r>
              <a:rPr lang="en-US" sz="1600" dirty="0"/>
              <a:t>        }</a:t>
            </a:r>
          </a:p>
          <a:p>
            <a:r>
              <a:rPr lang="en-US" sz="1600" dirty="0"/>
              <a:t>        elapsed := </a:t>
            </a:r>
            <a:r>
              <a:rPr lang="en-US" sz="1600" dirty="0" err="1"/>
              <a:t>time.Since</a:t>
            </a:r>
            <a:r>
              <a:rPr lang="en-US" sz="1600" dirty="0"/>
              <a:t>(</a:t>
            </a:r>
            <a:r>
              <a:rPr lang="en-US" sz="1600" dirty="0" err="1"/>
              <a:t>starttime</a:t>
            </a:r>
            <a:r>
              <a:rPr lang="en-US" sz="1600" dirty="0" smtClean="0"/>
              <a:t>)</a:t>
            </a:r>
            <a:endParaRPr lang="en-US" sz="1600" dirty="0"/>
          </a:p>
          <a:p>
            <a:r>
              <a:rPr lang="en-US" sz="1600" dirty="0"/>
              <a:t>        </a:t>
            </a:r>
            <a:r>
              <a:rPr lang="en-US" sz="1600" dirty="0" err="1"/>
              <a:t>log.Printf</a:t>
            </a:r>
            <a:r>
              <a:rPr lang="en-US" sz="1600" dirty="0"/>
              <a:t>("Total time: %s", elapsed)</a:t>
            </a:r>
          </a:p>
          <a:p>
            <a:r>
              <a:rPr lang="en-US" sz="1600" dirty="0"/>
              <a:t>        </a:t>
            </a:r>
            <a:r>
              <a:rPr lang="en-US" sz="1600" dirty="0" err="1"/>
              <a:t>log.Printf</a:t>
            </a:r>
            <a:r>
              <a:rPr lang="en-US" sz="1600" dirty="0"/>
              <a:t>("Average hashing time: %d ns", </a:t>
            </a:r>
            <a:r>
              <a:rPr lang="en-US" sz="1600" dirty="0" err="1"/>
              <a:t>elapsed.Nanoseconds</a:t>
            </a:r>
            <a:r>
              <a:rPr lang="en-US" sz="1600" dirty="0"/>
              <a:t>() / int64(</a:t>
            </a:r>
            <a:r>
              <a:rPr lang="en-US" sz="1600" dirty="0" err="1"/>
              <a:t>num</a:t>
            </a:r>
            <a:r>
              <a:rPr lang="en-US" sz="1600" dirty="0"/>
              <a:t>))</a:t>
            </a:r>
          </a:p>
          <a:p>
            <a:r>
              <a:rPr lang="en-US" sz="1600" dirty="0" smtClean="0"/>
              <a:t>}</a:t>
            </a:r>
            <a:endParaRPr lang="en-US" sz="1600" dirty="0"/>
          </a:p>
        </p:txBody>
      </p:sp>
    </p:spTree>
    <p:extLst>
      <p:ext uri="{BB962C8B-B14F-4D97-AF65-F5344CB8AC3E}">
        <p14:creationId xmlns:p14="http://schemas.microsoft.com/office/powerpoint/2010/main" val="32181492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14</a:t>
            </a:fld>
            <a:endParaRPr lang="en-US"/>
          </a:p>
        </p:txBody>
      </p:sp>
      <p:sp>
        <p:nvSpPr>
          <p:cNvPr id="3" name="Rectangle 2"/>
          <p:cNvSpPr/>
          <p:nvPr/>
        </p:nvSpPr>
        <p:spPr>
          <a:xfrm>
            <a:off x="338751" y="242947"/>
            <a:ext cx="8348049" cy="4524316"/>
          </a:xfrm>
          <a:prstGeom prst="rect">
            <a:avLst/>
          </a:prstGeom>
          <a:solidFill>
            <a:schemeClr val="accent4">
              <a:lumMod val="20000"/>
              <a:lumOff val="80000"/>
            </a:schemeClr>
          </a:solidFill>
        </p:spPr>
        <p:txBody>
          <a:bodyPr wrap="square">
            <a:spAutoFit/>
          </a:bodyPr>
          <a:lstStyle/>
          <a:p>
            <a:r>
              <a:rPr lang="en-US" dirty="0"/>
              <a:t>ubuntu@ip-172-31-39-215:~/</a:t>
            </a:r>
            <a:r>
              <a:rPr lang="en-US" dirty="0" err="1"/>
              <a:t>template_miner</a:t>
            </a:r>
            <a:r>
              <a:rPr lang="en-US" dirty="0"/>
              <a:t>$ </a:t>
            </a:r>
            <a:r>
              <a:rPr lang="en-US" b="1" dirty="0"/>
              <a:t>go build </a:t>
            </a:r>
            <a:r>
              <a:rPr lang="en-US" b="1" dirty="0" err="1"/>
              <a:t>timer.go</a:t>
            </a:r>
            <a:endParaRPr lang="en-US" dirty="0"/>
          </a:p>
          <a:p>
            <a:r>
              <a:rPr lang="en-US" dirty="0"/>
              <a:t>ubuntu@ip-172-31-39-215:~/</a:t>
            </a:r>
            <a:r>
              <a:rPr lang="en-US" dirty="0" err="1"/>
              <a:t>template_miner</a:t>
            </a:r>
            <a:r>
              <a:rPr lang="en-US" dirty="0"/>
              <a:t>$ </a:t>
            </a:r>
            <a:r>
              <a:rPr lang="en-US" b="1" dirty="0"/>
              <a:t>./timer</a:t>
            </a:r>
            <a:endParaRPr lang="en-US" dirty="0"/>
          </a:p>
          <a:p>
            <a:r>
              <a:rPr lang="en-US" dirty="0"/>
              <a:t>2015/02/11 16:50:42 Result: 9f86d081884c7d659a2feaa0c55ad015a3bf4f1b2b0b822cd15d6c15b0f00a08</a:t>
            </a:r>
          </a:p>
          <a:p>
            <a:r>
              <a:rPr lang="en-US" dirty="0"/>
              <a:t>2015/02/11 16:50:50 Total time: 7.650548619s</a:t>
            </a:r>
          </a:p>
          <a:p>
            <a:r>
              <a:rPr lang="en-US" dirty="0"/>
              <a:t>2015/02/11 16:50:50 </a:t>
            </a:r>
            <a:r>
              <a:rPr lang="en-US" b="1" dirty="0"/>
              <a:t>Average hashing time: 765 ns</a:t>
            </a:r>
          </a:p>
          <a:p>
            <a:r>
              <a:rPr lang="en-US" dirty="0"/>
              <a:t>ubuntu@ip-172-31-39-215:~/</a:t>
            </a:r>
            <a:r>
              <a:rPr lang="en-US" dirty="0" err="1"/>
              <a:t>template_miner</a:t>
            </a:r>
            <a:r>
              <a:rPr lang="en-US" dirty="0"/>
              <a:t>$ </a:t>
            </a:r>
            <a:r>
              <a:rPr lang="en-US" b="1" dirty="0"/>
              <a:t>time ./timer</a:t>
            </a:r>
            <a:endParaRPr lang="en-US" dirty="0"/>
          </a:p>
          <a:p>
            <a:r>
              <a:rPr lang="en-US" dirty="0"/>
              <a:t>2015/02/11 16:50:55 Result: 9f86d081884c7d659a2feaa0c55ad015a3bf4f1b2b0b822cd15d6c15b0f00a08</a:t>
            </a:r>
          </a:p>
          <a:p>
            <a:r>
              <a:rPr lang="en-US" dirty="0"/>
              <a:t>2015/02/11 16:51:03 Total time: 7.676091298s</a:t>
            </a:r>
          </a:p>
          <a:p>
            <a:r>
              <a:rPr lang="en-US" dirty="0"/>
              <a:t>2015/02/11 16:51:03 </a:t>
            </a:r>
            <a:r>
              <a:rPr lang="en-US" b="1" dirty="0"/>
              <a:t>Average hashing time: 767 ns</a:t>
            </a:r>
          </a:p>
          <a:p>
            <a:endParaRPr lang="en-US" dirty="0"/>
          </a:p>
          <a:p>
            <a:r>
              <a:rPr lang="en-US" dirty="0"/>
              <a:t>real    0m7.681s</a:t>
            </a:r>
          </a:p>
          <a:p>
            <a:r>
              <a:rPr lang="en-US" dirty="0"/>
              <a:t>user    0m8.541s</a:t>
            </a:r>
          </a:p>
          <a:p>
            <a:r>
              <a:rPr lang="en-US" dirty="0"/>
              <a:t>sys     0m0.131s</a:t>
            </a:r>
          </a:p>
          <a:p>
            <a:r>
              <a:rPr lang="en-US" dirty="0"/>
              <a:t>ubuntu@ip-172-31-39-215:~/</a:t>
            </a:r>
            <a:r>
              <a:rPr lang="en-US" dirty="0" err="1"/>
              <a:t>template_miner</a:t>
            </a:r>
            <a:r>
              <a:rPr lang="en-US" dirty="0"/>
              <a:t>$ </a:t>
            </a:r>
          </a:p>
        </p:txBody>
      </p:sp>
      <p:sp>
        <p:nvSpPr>
          <p:cNvPr id="4" name="TextBox 3"/>
          <p:cNvSpPr txBox="1"/>
          <p:nvPr/>
        </p:nvSpPr>
        <p:spPr>
          <a:xfrm>
            <a:off x="6705082" y="3884647"/>
            <a:ext cx="2175821" cy="646331"/>
          </a:xfrm>
          <a:prstGeom prst="rect">
            <a:avLst/>
          </a:prstGeom>
          <a:solidFill>
            <a:schemeClr val="accent4"/>
          </a:solidFill>
        </p:spPr>
        <p:txBody>
          <a:bodyPr wrap="none" rtlCol="0">
            <a:spAutoFit/>
          </a:bodyPr>
          <a:lstStyle/>
          <a:p>
            <a:r>
              <a:rPr lang="en-US" dirty="0" smtClean="0"/>
              <a:t>2.5 GHz processor on </a:t>
            </a:r>
          </a:p>
          <a:p>
            <a:r>
              <a:rPr lang="en-US" dirty="0" smtClean="0"/>
              <a:t>M3.large EC2 node</a:t>
            </a:r>
            <a:endParaRPr lang="en-US" dirty="0"/>
          </a:p>
        </p:txBody>
      </p:sp>
    </p:spTree>
    <p:extLst>
      <p:ext uri="{BB962C8B-B14F-4D97-AF65-F5344CB8AC3E}">
        <p14:creationId xmlns:p14="http://schemas.microsoft.com/office/powerpoint/2010/main" val="16348677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15</a:t>
            </a:fld>
            <a:endParaRPr lang="en-US"/>
          </a:p>
        </p:txBody>
      </p:sp>
      <p:sp>
        <p:nvSpPr>
          <p:cNvPr id="5" name="TextBox 4"/>
          <p:cNvSpPr txBox="1"/>
          <p:nvPr/>
        </p:nvSpPr>
        <p:spPr>
          <a:xfrm>
            <a:off x="541734" y="1136832"/>
            <a:ext cx="4877845" cy="2031325"/>
          </a:xfrm>
          <a:prstGeom prst="rect">
            <a:avLst/>
          </a:prstGeom>
          <a:solidFill>
            <a:schemeClr val="accent4">
              <a:lumMod val="20000"/>
              <a:lumOff val="80000"/>
            </a:schemeClr>
          </a:solidFill>
        </p:spPr>
        <p:txBody>
          <a:bodyPr wrap="none" rtlCol="0">
            <a:spAutoFit/>
          </a:bodyPr>
          <a:lstStyle/>
          <a:p>
            <a:r>
              <a:rPr lang="en-US" dirty="0" smtClean="0"/>
              <a:t>Setup:</a:t>
            </a:r>
          </a:p>
          <a:p>
            <a:r>
              <a:rPr lang="en-US" dirty="0"/>
              <a:t>	</a:t>
            </a:r>
            <a:r>
              <a:rPr lang="en-US" dirty="0" smtClean="0"/>
              <a:t>block := construct next block header</a:t>
            </a:r>
          </a:p>
          <a:p>
            <a:r>
              <a:rPr lang="en-US" dirty="0"/>
              <a:t> </a:t>
            </a:r>
            <a:r>
              <a:rPr lang="en-US" dirty="0" smtClean="0"/>
              <a:t>        difficulty := next difficulty</a:t>
            </a:r>
          </a:p>
          <a:p>
            <a:r>
              <a:rPr lang="en-US" dirty="0" smtClean="0"/>
              <a:t>One attempt:</a:t>
            </a:r>
          </a:p>
          <a:p>
            <a:r>
              <a:rPr lang="en-US" dirty="0" smtClean="0"/>
              <a:t>	</a:t>
            </a:r>
            <a:r>
              <a:rPr lang="en-US" dirty="0" err="1" smtClean="0"/>
              <a:t>block.Header.nonce</a:t>
            </a:r>
            <a:r>
              <a:rPr lang="en-US" dirty="0"/>
              <a:t> </a:t>
            </a:r>
            <a:r>
              <a:rPr lang="en-US" dirty="0" smtClean="0"/>
              <a:t>+= 1 // guess next nonce</a:t>
            </a:r>
          </a:p>
          <a:p>
            <a:r>
              <a:rPr lang="en-US" dirty="0"/>
              <a:t>	</a:t>
            </a:r>
            <a:r>
              <a:rPr lang="en-US" dirty="0" smtClean="0"/>
              <a:t>hash, _ = </a:t>
            </a:r>
            <a:r>
              <a:rPr lang="en-US" dirty="0" err="1"/>
              <a:t>block.Header.BlockSha</a:t>
            </a:r>
            <a:r>
              <a:rPr lang="en-US" dirty="0"/>
              <a:t>()</a:t>
            </a:r>
          </a:p>
          <a:p>
            <a:r>
              <a:rPr lang="en-US" dirty="0" smtClean="0"/>
              <a:t>	if hash &lt; difficulty { Success! }</a:t>
            </a:r>
          </a:p>
        </p:txBody>
      </p:sp>
      <p:sp>
        <p:nvSpPr>
          <p:cNvPr id="6" name="TextBox 5"/>
          <p:cNvSpPr txBox="1"/>
          <p:nvPr/>
        </p:nvSpPr>
        <p:spPr>
          <a:xfrm>
            <a:off x="5531690" y="1152959"/>
            <a:ext cx="3075503" cy="1815882"/>
          </a:xfrm>
          <a:prstGeom prst="rect">
            <a:avLst/>
          </a:prstGeom>
          <a:noFill/>
        </p:spPr>
        <p:txBody>
          <a:bodyPr wrap="square" rtlCol="0">
            <a:spAutoFit/>
          </a:bodyPr>
          <a:lstStyle/>
          <a:p>
            <a:r>
              <a:rPr lang="en-US" sz="2800" i="1" dirty="0" smtClean="0"/>
              <a:t>How long will it take to find a block using free EC2 nodes? </a:t>
            </a:r>
            <a:endParaRPr lang="en-US" sz="2800" i="1" dirty="0"/>
          </a:p>
        </p:txBody>
      </p:sp>
    </p:spTree>
    <p:extLst>
      <p:ext uri="{BB962C8B-B14F-4D97-AF65-F5344CB8AC3E}">
        <p14:creationId xmlns:p14="http://schemas.microsoft.com/office/powerpoint/2010/main" val="19927685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of Success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16</a:t>
            </a:fld>
            <a:endParaRPr lang="en-US"/>
          </a:p>
        </p:txBody>
      </p:sp>
      <p:sp>
        <p:nvSpPr>
          <p:cNvPr id="4" name="TextBox 3"/>
          <p:cNvSpPr txBox="1"/>
          <p:nvPr/>
        </p:nvSpPr>
        <p:spPr>
          <a:xfrm>
            <a:off x="733778" y="1542815"/>
            <a:ext cx="5048377" cy="800219"/>
          </a:xfrm>
          <a:prstGeom prst="rect">
            <a:avLst/>
          </a:prstGeom>
          <a:noFill/>
        </p:spPr>
        <p:txBody>
          <a:bodyPr wrap="none" rtlCol="0">
            <a:spAutoFit/>
          </a:bodyPr>
          <a:lstStyle/>
          <a:p>
            <a:r>
              <a:rPr lang="en-US" b="1" dirty="0" smtClean="0"/>
              <a:t>Assume: </a:t>
            </a:r>
            <a:r>
              <a:rPr lang="en-US" dirty="0" smtClean="0"/>
              <a:t>SHA-256 produces uniform random output </a:t>
            </a:r>
          </a:p>
          <a:p>
            <a:r>
              <a:rPr lang="en-US" dirty="0"/>
              <a:t>	</a:t>
            </a:r>
            <a:r>
              <a:rPr lang="en-US" sz="2800" dirty="0" smtClean="0"/>
              <a:t>SHA-256(</a:t>
            </a:r>
            <a:r>
              <a:rPr lang="en-US" sz="2800" i="1" dirty="0" smtClean="0">
                <a:latin typeface="Times New Roman"/>
                <a:cs typeface="Times New Roman"/>
              </a:rPr>
              <a:t>x</a:t>
            </a:r>
            <a:r>
              <a:rPr lang="en-US" sz="2800" dirty="0" smtClean="0"/>
              <a:t>) </a:t>
            </a:r>
            <a:r>
              <a:rPr lang="en-US" dirty="0" smtClean="0">
                <a:latin typeface="Wingdings"/>
                <a:ea typeface="Wingdings"/>
                <a:cs typeface="Wingdings"/>
                <a:sym typeface="Wingdings"/>
              </a:rPr>
              <a:t></a:t>
            </a:r>
            <a:r>
              <a:rPr lang="en-US" sz="2800" dirty="0">
                <a:sym typeface="Wingdings"/>
              </a:rPr>
              <a:t> </a:t>
            </a:r>
            <a:r>
              <a:rPr lang="en-US" sz="2800" dirty="0" smtClean="0">
                <a:sym typeface="Wingdings"/>
              </a:rPr>
              <a:t>[0, 2</a:t>
            </a:r>
            <a:r>
              <a:rPr lang="en-US" sz="2800" baseline="30000" dirty="0" smtClean="0">
                <a:sym typeface="Wingdings"/>
              </a:rPr>
              <a:t>256</a:t>
            </a:r>
            <a:r>
              <a:rPr lang="en-US" sz="2800" dirty="0" smtClean="0">
                <a:sym typeface="Wingdings"/>
              </a:rPr>
              <a:t>)</a:t>
            </a:r>
            <a:endParaRPr lang="en-US" sz="2800" dirty="0"/>
          </a:p>
        </p:txBody>
      </p:sp>
      <p:sp>
        <p:nvSpPr>
          <p:cNvPr id="5" name="TextBox 4"/>
          <p:cNvSpPr txBox="1"/>
          <p:nvPr/>
        </p:nvSpPr>
        <p:spPr>
          <a:xfrm>
            <a:off x="827852" y="2605852"/>
            <a:ext cx="3313728" cy="830997"/>
          </a:xfrm>
          <a:prstGeom prst="rect">
            <a:avLst/>
          </a:prstGeom>
          <a:noFill/>
        </p:spPr>
        <p:txBody>
          <a:bodyPr wrap="none" rtlCol="0">
            <a:spAutoFit/>
          </a:bodyPr>
          <a:lstStyle/>
          <a:p>
            <a:r>
              <a:rPr lang="en-US" sz="2400" dirty="0" smtClean="0">
                <a:latin typeface="Times New Roman"/>
                <a:cs typeface="Times New Roman"/>
              </a:rPr>
              <a:t>Target = </a:t>
            </a:r>
            <a:r>
              <a:rPr lang="en-US" sz="2400" dirty="0" err="1" smtClean="0">
                <a:latin typeface="Times New Roman"/>
                <a:cs typeface="Times New Roman"/>
              </a:rPr>
              <a:t>T</a:t>
            </a:r>
            <a:r>
              <a:rPr lang="en-US" sz="2400" baseline="-25000" dirty="0" err="1" smtClean="0">
                <a:latin typeface="Times New Roman"/>
                <a:cs typeface="Times New Roman"/>
              </a:rPr>
              <a:t>max</a:t>
            </a:r>
            <a:r>
              <a:rPr lang="en-US" sz="2400" dirty="0" smtClean="0">
                <a:latin typeface="Times New Roman"/>
                <a:cs typeface="Times New Roman"/>
              </a:rPr>
              <a:t> / Difficulty</a:t>
            </a:r>
          </a:p>
          <a:p>
            <a:r>
              <a:rPr lang="en-US" sz="2400" dirty="0" err="1" smtClean="0">
                <a:latin typeface="Times New Roman"/>
                <a:cs typeface="Times New Roman"/>
              </a:rPr>
              <a:t>T</a:t>
            </a:r>
            <a:r>
              <a:rPr lang="en-US" sz="2400" baseline="-25000" dirty="0" err="1" smtClean="0">
                <a:latin typeface="Times New Roman"/>
                <a:cs typeface="Times New Roman"/>
              </a:rPr>
              <a:t>max</a:t>
            </a:r>
            <a:r>
              <a:rPr lang="en-US" sz="2400" dirty="0" smtClean="0">
                <a:latin typeface="Times New Roman"/>
                <a:cs typeface="Times New Roman"/>
              </a:rPr>
              <a:t> = (2</a:t>
            </a:r>
            <a:r>
              <a:rPr lang="en-US" sz="2400" baseline="30000" dirty="0" smtClean="0">
                <a:latin typeface="Times New Roman"/>
                <a:cs typeface="Times New Roman"/>
              </a:rPr>
              <a:t>16</a:t>
            </a:r>
            <a:r>
              <a:rPr lang="en-US" sz="2400" dirty="0" smtClean="0">
                <a:latin typeface="Times New Roman"/>
                <a:cs typeface="Times New Roman"/>
              </a:rPr>
              <a:t> – 1)2</a:t>
            </a:r>
            <a:r>
              <a:rPr lang="en-US" sz="2400" baseline="30000" dirty="0" smtClean="0">
                <a:latin typeface="Times New Roman"/>
                <a:cs typeface="Times New Roman"/>
              </a:rPr>
              <a:t>256</a:t>
            </a:r>
            <a:r>
              <a:rPr lang="en-US" sz="2400" dirty="0" smtClean="0">
                <a:latin typeface="Times New Roman"/>
                <a:cs typeface="Times New Roman"/>
              </a:rPr>
              <a:t> ≈ 2</a:t>
            </a:r>
            <a:r>
              <a:rPr lang="en-US" sz="2400" baseline="30000" dirty="0" smtClean="0">
                <a:latin typeface="Times New Roman"/>
                <a:cs typeface="Times New Roman"/>
              </a:rPr>
              <a:t>224</a:t>
            </a:r>
            <a:endParaRPr lang="en-US" sz="2400" baseline="30000" dirty="0">
              <a:latin typeface="Times New Roman"/>
              <a:cs typeface="Times New Roman"/>
            </a:endParaRPr>
          </a:p>
        </p:txBody>
      </p:sp>
      <p:sp>
        <p:nvSpPr>
          <p:cNvPr id="6" name="TextBox 5"/>
          <p:cNvSpPr txBox="1"/>
          <p:nvPr/>
        </p:nvSpPr>
        <p:spPr>
          <a:xfrm>
            <a:off x="914400" y="3638550"/>
            <a:ext cx="5534989" cy="461665"/>
          </a:xfrm>
          <a:prstGeom prst="rect">
            <a:avLst/>
          </a:prstGeom>
          <a:noFill/>
        </p:spPr>
        <p:txBody>
          <a:bodyPr wrap="none" rtlCol="0">
            <a:spAutoFit/>
          </a:bodyPr>
          <a:lstStyle/>
          <a:p>
            <a:r>
              <a:rPr lang="en-US" sz="2400" dirty="0" smtClean="0"/>
              <a:t>Current (15 Feb) </a:t>
            </a:r>
            <a:r>
              <a:rPr lang="en-US" sz="2400" dirty="0" smtClean="0">
                <a:latin typeface="Times New Roman"/>
                <a:cs typeface="Times New Roman"/>
              </a:rPr>
              <a:t>Difficulty </a:t>
            </a:r>
            <a:r>
              <a:rPr lang="en-US" sz="2400" dirty="0">
                <a:latin typeface="Times New Roman"/>
                <a:cs typeface="Times New Roman"/>
              </a:rPr>
              <a:t>= </a:t>
            </a:r>
            <a:r>
              <a:rPr lang="en-US" sz="2400" dirty="0" smtClean="0">
                <a:latin typeface="Times New Roman"/>
                <a:cs typeface="Times New Roman"/>
              </a:rPr>
              <a:t>44455415962</a:t>
            </a:r>
          </a:p>
        </p:txBody>
      </p:sp>
    </p:spTree>
    <p:extLst>
      <p:ext uri="{BB962C8B-B14F-4D97-AF65-F5344CB8AC3E}">
        <p14:creationId xmlns:p14="http://schemas.microsoft.com/office/powerpoint/2010/main" val="16537936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17</a:t>
            </a:fld>
            <a:endParaRPr lang="en-US"/>
          </a:p>
        </p:txBody>
      </p:sp>
      <p:pic>
        <p:nvPicPr>
          <p:cNvPr id="3" name="Picture 2" descr="Screen Shot 2015-02-15 at 8.02.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14" y="65851"/>
            <a:ext cx="5999573" cy="4975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1966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06824"/>
            <a:ext cx="2110338" cy="3475780"/>
          </a:xfrm>
        </p:spPr>
        <p:txBody>
          <a:bodyPr/>
          <a:lstStyle/>
          <a:p>
            <a:r>
              <a:rPr lang="en-US" dirty="0" smtClean="0"/>
              <a:t>Free Money?</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18</a:t>
            </a:fld>
            <a:endParaRPr lang="en-US"/>
          </a:p>
        </p:txBody>
      </p:sp>
      <p:sp>
        <p:nvSpPr>
          <p:cNvPr id="4" name="Rectangle 3"/>
          <p:cNvSpPr/>
          <p:nvPr/>
        </p:nvSpPr>
        <p:spPr>
          <a:xfrm>
            <a:off x="2050825" y="171922"/>
            <a:ext cx="7010400" cy="4524316"/>
          </a:xfrm>
          <a:prstGeom prst="rect">
            <a:avLst/>
          </a:prstGeom>
          <a:solidFill>
            <a:schemeClr val="accent5">
              <a:lumMod val="20000"/>
              <a:lumOff val="80000"/>
            </a:schemeClr>
          </a:solidFill>
        </p:spPr>
        <p:txBody>
          <a:bodyPr wrap="square">
            <a:spAutoFit/>
          </a:bodyPr>
          <a:lstStyle/>
          <a:p>
            <a:r>
              <a:rPr lang="en-US" dirty="0" smtClean="0"/>
              <a:t>&gt;</a:t>
            </a:r>
            <a:r>
              <a:rPr lang="en-US" dirty="0"/>
              <a:t>&gt;&gt; </a:t>
            </a:r>
            <a:r>
              <a:rPr lang="en-US" dirty="0" smtClean="0"/>
              <a:t>target = 2 </a:t>
            </a:r>
            <a:r>
              <a:rPr lang="en-US" dirty="0"/>
              <a:t>** 224 / 44455415962</a:t>
            </a:r>
          </a:p>
          <a:p>
            <a:r>
              <a:rPr lang="en-US" dirty="0"/>
              <a:t>606449092506427232846302685260647042725721699378946247123L</a:t>
            </a:r>
          </a:p>
          <a:p>
            <a:r>
              <a:rPr lang="en-US" dirty="0" smtClean="0"/>
              <a:t>&gt;</a:t>
            </a:r>
            <a:r>
              <a:rPr lang="en-US" dirty="0"/>
              <a:t>&gt;&gt; </a:t>
            </a:r>
            <a:r>
              <a:rPr lang="en-US" dirty="0" err="1"/>
              <a:t>success_probability</a:t>
            </a:r>
            <a:r>
              <a:rPr lang="en-US" dirty="0"/>
              <a:t> = target / 2**256</a:t>
            </a:r>
          </a:p>
          <a:p>
            <a:r>
              <a:rPr lang="en-US" dirty="0" smtClean="0"/>
              <a:t>5.237396582969569e</a:t>
            </a:r>
            <a:r>
              <a:rPr lang="en-US" dirty="0"/>
              <a:t>-21</a:t>
            </a:r>
          </a:p>
          <a:p>
            <a:r>
              <a:rPr lang="en-US" dirty="0"/>
              <a:t>&gt;&gt;&gt; </a:t>
            </a:r>
            <a:r>
              <a:rPr lang="en-US" dirty="0" err="1"/>
              <a:t>expected_hashes</a:t>
            </a:r>
            <a:r>
              <a:rPr lang="en-US" dirty="0"/>
              <a:t> = 1</a:t>
            </a:r>
            <a:r>
              <a:rPr lang="en-US" dirty="0" smtClean="0"/>
              <a:t> </a:t>
            </a:r>
            <a:r>
              <a:rPr lang="en-US" dirty="0"/>
              <a:t>/ </a:t>
            </a:r>
            <a:r>
              <a:rPr lang="en-US" dirty="0" err="1"/>
              <a:t>success_probability</a:t>
            </a:r>
            <a:endParaRPr lang="en-US" dirty="0"/>
          </a:p>
          <a:p>
            <a:r>
              <a:rPr lang="en-US" dirty="0"/>
              <a:t>1.9093455768686638e+</a:t>
            </a:r>
            <a:r>
              <a:rPr lang="en-US" dirty="0" smtClean="0"/>
              <a:t>20</a:t>
            </a:r>
          </a:p>
          <a:p>
            <a:r>
              <a:rPr lang="en-US" dirty="0" smtClean="0"/>
              <a:t>&gt;</a:t>
            </a:r>
            <a:r>
              <a:rPr lang="en-US" dirty="0"/>
              <a:t>&gt;&gt; </a:t>
            </a:r>
            <a:r>
              <a:rPr lang="en-US" dirty="0" err="1"/>
              <a:t>nanos_needed</a:t>
            </a:r>
            <a:r>
              <a:rPr lang="en-US" dirty="0"/>
              <a:t> = </a:t>
            </a:r>
            <a:r>
              <a:rPr lang="en-US" dirty="0" err="1"/>
              <a:t>expected_hashes</a:t>
            </a:r>
            <a:r>
              <a:rPr lang="en-US" dirty="0"/>
              <a:t> * 760</a:t>
            </a:r>
          </a:p>
          <a:p>
            <a:r>
              <a:rPr lang="en-US" dirty="0"/>
              <a:t>&gt;&gt;&gt; </a:t>
            </a:r>
            <a:r>
              <a:rPr lang="en-US" dirty="0" err="1"/>
              <a:t>seconds_needed</a:t>
            </a:r>
            <a:r>
              <a:rPr lang="en-US" dirty="0"/>
              <a:t> = </a:t>
            </a:r>
            <a:r>
              <a:rPr lang="en-US" dirty="0" err="1"/>
              <a:t>nanos_needed</a:t>
            </a:r>
            <a:r>
              <a:rPr lang="en-US" dirty="0"/>
              <a:t> / 10**9</a:t>
            </a:r>
          </a:p>
          <a:p>
            <a:r>
              <a:rPr lang="en-US" dirty="0" smtClean="0"/>
              <a:t>145110263842018.44</a:t>
            </a:r>
          </a:p>
          <a:p>
            <a:r>
              <a:rPr lang="en-US" dirty="0" smtClean="0"/>
              <a:t>&gt;</a:t>
            </a:r>
            <a:r>
              <a:rPr lang="en-US" dirty="0"/>
              <a:t>&gt;&gt; days = </a:t>
            </a:r>
            <a:r>
              <a:rPr lang="en-US" dirty="0" err="1"/>
              <a:t>seconds_needed</a:t>
            </a:r>
            <a:r>
              <a:rPr lang="en-US" dirty="0"/>
              <a:t> / (60 * 60 * 24)</a:t>
            </a:r>
          </a:p>
          <a:p>
            <a:r>
              <a:rPr lang="en-US" dirty="0" smtClean="0"/>
              <a:t>1679516942.6159542</a:t>
            </a:r>
          </a:p>
          <a:p>
            <a:r>
              <a:rPr lang="en-US" dirty="0" smtClean="0"/>
              <a:t>&gt;</a:t>
            </a:r>
            <a:r>
              <a:rPr lang="en-US" dirty="0"/>
              <a:t>&gt;&gt; years = days / 365</a:t>
            </a:r>
          </a:p>
          <a:p>
            <a:r>
              <a:rPr lang="en-US" dirty="0" smtClean="0"/>
              <a:t>4601416.2811396</a:t>
            </a:r>
          </a:p>
          <a:p>
            <a:r>
              <a:rPr lang="en-US" dirty="0" smtClean="0"/>
              <a:t>&gt;</a:t>
            </a:r>
            <a:r>
              <a:rPr lang="en-US" dirty="0"/>
              <a:t>&gt;&gt; years * </a:t>
            </a:r>
            <a:r>
              <a:rPr lang="en-US" dirty="0" smtClean="0"/>
              <a:t>2</a:t>
            </a:r>
          </a:p>
          <a:p>
            <a:r>
              <a:rPr lang="en-US" dirty="0" smtClean="0"/>
              <a:t>~ 9.2 M years to find one block on EC2 (assuming difficulty doesn’t increase)</a:t>
            </a:r>
            <a:endParaRPr lang="en-US" dirty="0"/>
          </a:p>
        </p:txBody>
      </p:sp>
    </p:spTree>
    <p:extLst>
      <p:ext uri="{BB962C8B-B14F-4D97-AF65-F5344CB8AC3E}">
        <p14:creationId xmlns:p14="http://schemas.microsoft.com/office/powerpoint/2010/main" val="33680222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dissolv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dissolv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dissolv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dissolv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dissolv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dissolv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dissolve">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dissolve">
                                      <p:cBhvr>
                                        <p:cTn id="67" dur="500"/>
                                        <p:tgtEl>
                                          <p:spTgt spid="4">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
                                            <p:txEl>
                                              <p:pRg st="12" end="12"/>
                                            </p:txEl>
                                          </p:spTgt>
                                        </p:tgtEl>
                                        <p:attrNameLst>
                                          <p:attrName>style.visibility</p:attrName>
                                        </p:attrNameLst>
                                      </p:cBhvr>
                                      <p:to>
                                        <p:strVal val="visible"/>
                                      </p:to>
                                    </p:set>
                                    <p:animEffect transition="in" filter="dissolve">
                                      <p:cBhvr>
                                        <p:cTn id="72" dur="500"/>
                                        <p:tgtEl>
                                          <p:spTgt spid="4">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4">
                                            <p:txEl>
                                              <p:pRg st="13" end="13"/>
                                            </p:txEl>
                                          </p:spTgt>
                                        </p:tgtEl>
                                        <p:attrNameLst>
                                          <p:attrName>style.visibility</p:attrName>
                                        </p:attrNameLst>
                                      </p:cBhvr>
                                      <p:to>
                                        <p:strVal val="visible"/>
                                      </p:to>
                                    </p:set>
                                    <p:animEffect transition="in" filter="dissolve">
                                      <p:cBhvr>
                                        <p:cTn id="77" dur="500"/>
                                        <p:tgtEl>
                                          <p:spTgt spid="4">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4">
                                            <p:txEl>
                                              <p:pRg st="14" end="14"/>
                                            </p:txEl>
                                          </p:spTgt>
                                        </p:tgtEl>
                                        <p:attrNameLst>
                                          <p:attrName>style.visibility</p:attrName>
                                        </p:attrNameLst>
                                      </p:cBhvr>
                                      <p:to>
                                        <p:strVal val="visible"/>
                                      </p:to>
                                    </p:set>
                                    <p:animEffect transition="in" filter="dissolve">
                                      <p:cBhvr>
                                        <p:cTn id="82"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Project Plans</a:t>
            </a:r>
          </a:p>
          <a:p>
            <a:pPr marL="0" indent="0">
              <a:buNone/>
            </a:pPr>
            <a:r>
              <a:rPr lang="en-US" b="1" dirty="0" err="1" smtClean="0"/>
              <a:t>PointCoin</a:t>
            </a:r>
            <a:r>
              <a:rPr lang="en-US" b="1" dirty="0" smtClean="0"/>
              <a:t> Forking</a:t>
            </a:r>
          </a:p>
          <a:p>
            <a:pPr marL="0" indent="0">
              <a:buNone/>
            </a:pPr>
            <a:r>
              <a:rPr lang="en-US" b="1" dirty="0" err="1" smtClean="0"/>
              <a:t>Bitcoin</a:t>
            </a:r>
            <a:r>
              <a:rPr lang="en-US" b="1" dirty="0" smtClean="0"/>
              <a:t> (</a:t>
            </a:r>
            <a:r>
              <a:rPr lang="en-US" b="1" dirty="0" err="1" smtClean="0"/>
              <a:t>PointCoin</a:t>
            </a:r>
            <a:r>
              <a:rPr lang="en-US" b="1" dirty="0" smtClean="0"/>
              <a:t>) Mining</a:t>
            </a:r>
          </a:p>
          <a:p>
            <a:pPr marL="0" indent="0">
              <a:buNone/>
            </a:pPr>
            <a:r>
              <a:rPr lang="en-US" b="1" dirty="0"/>
              <a:t>	</a:t>
            </a:r>
            <a:r>
              <a:rPr lang="en-US" dirty="0" smtClean="0"/>
              <a:t>Cost of Computing</a:t>
            </a:r>
          </a:p>
          <a:p>
            <a:pPr marL="0" indent="0">
              <a:buNone/>
            </a:pPr>
            <a:r>
              <a:rPr lang="en-US" b="1" dirty="0"/>
              <a:t>	</a:t>
            </a:r>
            <a:r>
              <a:rPr lang="en-US" dirty="0" smtClean="0"/>
              <a:t>Mining Economics </a:t>
            </a:r>
          </a:p>
          <a:p>
            <a:pPr marL="0" indent="0">
              <a:buNone/>
            </a:pPr>
            <a:r>
              <a:rPr lang="en-US" b="1" dirty="0" smtClean="0"/>
              <a:t>Return Quiz 1</a:t>
            </a:r>
            <a:endParaRPr lang="en-US" b="1" dirty="0"/>
          </a:p>
        </p:txBody>
      </p:sp>
      <p:sp>
        <p:nvSpPr>
          <p:cNvPr id="4" name="Slide Number Placeholder 3"/>
          <p:cNvSpPr>
            <a:spLocks noGrp="1"/>
          </p:cNvSpPr>
          <p:nvPr>
            <p:ph type="sldNum" sz="quarter" idx="12"/>
          </p:nvPr>
        </p:nvSpPr>
        <p:spPr/>
        <p:txBody>
          <a:bodyPr/>
          <a:lstStyle/>
          <a:p>
            <a:fld id="{FE5D6FF9-F5B4-8C4F-9785-10F7626886B1}" type="slidenum">
              <a:rPr lang="en-US" smtClean="0"/>
              <a:t>1</a:t>
            </a:fld>
            <a:endParaRPr lang="en-US"/>
          </a:p>
        </p:txBody>
      </p:sp>
    </p:spTree>
    <p:extLst>
      <p:ext uri="{BB962C8B-B14F-4D97-AF65-F5344CB8AC3E}">
        <p14:creationId xmlns:p14="http://schemas.microsoft.com/office/powerpoint/2010/main" val="1199948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907"/>
            <a:ext cx="8229600" cy="2245316"/>
          </a:xfrm>
        </p:spPr>
        <p:txBody>
          <a:bodyPr>
            <a:normAutofit/>
          </a:bodyPr>
          <a:lstStyle/>
          <a:p>
            <a:r>
              <a:rPr lang="en-US" dirty="0" smtClean="0"/>
              <a:t>Why is energy/hash so much less for custom ASICs? </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19</a:t>
            </a:fld>
            <a:endParaRPr lang="en-US"/>
          </a:p>
        </p:txBody>
      </p:sp>
    </p:spTree>
    <p:extLst>
      <p:ext uri="{BB962C8B-B14F-4D97-AF65-F5344CB8AC3E}">
        <p14:creationId xmlns:p14="http://schemas.microsoft.com/office/powerpoint/2010/main" val="24201067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20</a:t>
            </a:fld>
            <a:endParaRPr lang="en-US"/>
          </a:p>
        </p:txBody>
      </p:sp>
      <p:sp>
        <p:nvSpPr>
          <p:cNvPr id="3" name="TextBox 2"/>
          <p:cNvSpPr txBox="1"/>
          <p:nvPr/>
        </p:nvSpPr>
        <p:spPr>
          <a:xfrm>
            <a:off x="1252208" y="4397931"/>
            <a:ext cx="2988468" cy="369332"/>
          </a:xfrm>
          <a:prstGeom prst="rect">
            <a:avLst/>
          </a:prstGeom>
          <a:noFill/>
        </p:spPr>
        <p:txBody>
          <a:bodyPr wrap="none" rtlCol="0">
            <a:spAutoFit/>
          </a:bodyPr>
          <a:lstStyle/>
          <a:p>
            <a:r>
              <a:rPr lang="en-US" b="1" dirty="0" smtClean="0"/>
              <a:t>XOR two 32-bit values in CPU</a:t>
            </a:r>
            <a:endParaRPr lang="en-US" b="1" dirty="0"/>
          </a:p>
        </p:txBody>
      </p:sp>
      <p:sp>
        <p:nvSpPr>
          <p:cNvPr id="4" name="TextBox 3"/>
          <p:cNvSpPr txBox="1"/>
          <p:nvPr/>
        </p:nvSpPr>
        <p:spPr>
          <a:xfrm>
            <a:off x="5334000" y="4378717"/>
            <a:ext cx="3025438" cy="369332"/>
          </a:xfrm>
          <a:prstGeom prst="rect">
            <a:avLst/>
          </a:prstGeom>
          <a:noFill/>
        </p:spPr>
        <p:txBody>
          <a:bodyPr wrap="none" rtlCol="0">
            <a:spAutoFit/>
          </a:bodyPr>
          <a:lstStyle/>
          <a:p>
            <a:r>
              <a:rPr lang="en-US" b="1" dirty="0" smtClean="0"/>
              <a:t>XOR two 32-bit values in ASIC</a:t>
            </a:r>
            <a:endParaRPr lang="en-US" b="1" dirty="0"/>
          </a:p>
        </p:txBody>
      </p:sp>
      <p:pic>
        <p:nvPicPr>
          <p:cNvPr id="5" name="Picture 4"/>
          <p:cNvPicPr>
            <a:picLocks noChangeAspect="1"/>
          </p:cNvPicPr>
          <p:nvPr/>
        </p:nvPicPr>
        <p:blipFill>
          <a:blip r:embed="rId2"/>
          <a:stretch>
            <a:fillRect/>
          </a:stretch>
        </p:blipFill>
        <p:spPr>
          <a:xfrm>
            <a:off x="398854" y="381905"/>
            <a:ext cx="4796474" cy="3012185"/>
          </a:xfrm>
          <a:prstGeom prst="rect">
            <a:avLst/>
          </a:prstGeom>
        </p:spPr>
      </p:pic>
    </p:spTree>
    <p:extLst>
      <p:ext uri="{BB962C8B-B14F-4D97-AF65-F5344CB8AC3E}">
        <p14:creationId xmlns:p14="http://schemas.microsoft.com/office/powerpoint/2010/main" val="40360456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21</a:t>
            </a:fld>
            <a:endParaRPr lang="en-US"/>
          </a:p>
        </p:txBody>
      </p:sp>
      <p:sp>
        <p:nvSpPr>
          <p:cNvPr id="3" name="TextBox 2"/>
          <p:cNvSpPr txBox="1"/>
          <p:nvPr/>
        </p:nvSpPr>
        <p:spPr>
          <a:xfrm>
            <a:off x="1252208" y="4397931"/>
            <a:ext cx="2988468" cy="369332"/>
          </a:xfrm>
          <a:prstGeom prst="rect">
            <a:avLst/>
          </a:prstGeom>
          <a:noFill/>
        </p:spPr>
        <p:txBody>
          <a:bodyPr wrap="none" rtlCol="0">
            <a:spAutoFit/>
          </a:bodyPr>
          <a:lstStyle/>
          <a:p>
            <a:r>
              <a:rPr lang="en-US" b="1" dirty="0" smtClean="0"/>
              <a:t>XOR two 32-bit values in CPU</a:t>
            </a:r>
            <a:endParaRPr lang="en-US" b="1" dirty="0"/>
          </a:p>
        </p:txBody>
      </p:sp>
      <p:sp>
        <p:nvSpPr>
          <p:cNvPr id="4" name="TextBox 3"/>
          <p:cNvSpPr txBox="1"/>
          <p:nvPr/>
        </p:nvSpPr>
        <p:spPr>
          <a:xfrm>
            <a:off x="5334000" y="4378717"/>
            <a:ext cx="3025438" cy="369332"/>
          </a:xfrm>
          <a:prstGeom prst="rect">
            <a:avLst/>
          </a:prstGeom>
          <a:noFill/>
        </p:spPr>
        <p:txBody>
          <a:bodyPr wrap="none" rtlCol="0">
            <a:spAutoFit/>
          </a:bodyPr>
          <a:lstStyle/>
          <a:p>
            <a:r>
              <a:rPr lang="en-US" b="1" dirty="0" smtClean="0"/>
              <a:t>XOR two 32-bit values in ASIC</a:t>
            </a:r>
            <a:endParaRPr lang="en-US" b="1" dirty="0"/>
          </a:p>
        </p:txBody>
      </p:sp>
      <p:pic>
        <p:nvPicPr>
          <p:cNvPr id="5" name="Picture 4"/>
          <p:cNvPicPr>
            <a:picLocks noChangeAspect="1"/>
          </p:cNvPicPr>
          <p:nvPr/>
        </p:nvPicPr>
        <p:blipFill>
          <a:blip r:embed="rId2"/>
          <a:stretch>
            <a:fillRect/>
          </a:stretch>
        </p:blipFill>
        <p:spPr>
          <a:xfrm>
            <a:off x="398854" y="381905"/>
            <a:ext cx="4796474" cy="3012185"/>
          </a:xfrm>
          <a:prstGeom prst="rect">
            <a:avLst/>
          </a:prstGeom>
        </p:spPr>
      </p:pic>
      <p:pic>
        <p:nvPicPr>
          <p:cNvPr id="8" name="Picture 7" descr="Screen Shot 2015-02-11 at 1.01.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128" y="814958"/>
            <a:ext cx="3085903" cy="1999978"/>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718728" y="3024758"/>
            <a:ext cx="2458501" cy="369332"/>
          </a:xfrm>
          <a:prstGeom prst="rect">
            <a:avLst/>
          </a:prstGeom>
          <a:noFill/>
        </p:spPr>
        <p:txBody>
          <a:bodyPr wrap="none" rtlCol="0">
            <a:spAutoFit/>
          </a:bodyPr>
          <a:lstStyle/>
          <a:p>
            <a:r>
              <a:rPr lang="en-US" dirty="0" smtClean="0"/>
              <a:t>4 transistors XOR design</a:t>
            </a:r>
            <a:endParaRPr lang="en-US" dirty="0"/>
          </a:p>
        </p:txBody>
      </p:sp>
    </p:spTree>
    <p:extLst>
      <p:ext uri="{BB962C8B-B14F-4D97-AF65-F5344CB8AC3E}">
        <p14:creationId xmlns:p14="http://schemas.microsoft.com/office/powerpoint/2010/main" val="37305560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22</a:t>
            </a:fld>
            <a:endParaRPr lang="en-US"/>
          </a:p>
        </p:txBody>
      </p:sp>
      <p:sp>
        <p:nvSpPr>
          <p:cNvPr id="3" name="Rectangle 2"/>
          <p:cNvSpPr/>
          <p:nvPr/>
        </p:nvSpPr>
        <p:spPr>
          <a:xfrm>
            <a:off x="228600" y="133350"/>
            <a:ext cx="5437055" cy="369332"/>
          </a:xfrm>
          <a:prstGeom prst="rect">
            <a:avLst/>
          </a:prstGeom>
        </p:spPr>
        <p:txBody>
          <a:bodyPr wrap="square">
            <a:spAutoFit/>
          </a:bodyPr>
          <a:lstStyle/>
          <a:p>
            <a:r>
              <a:rPr lang="en-US" dirty="0">
                <a:hlinkClick r:id="rId2"/>
              </a:rPr>
              <a:t>https://</a:t>
            </a:r>
            <a:r>
              <a:rPr lang="en-US" dirty="0" err="1">
                <a:hlinkClick r:id="rId2"/>
              </a:rPr>
              <a:t>en.bitcoin.it</a:t>
            </a:r>
            <a:r>
              <a:rPr lang="en-US" dirty="0">
                <a:hlinkClick r:id="rId2"/>
              </a:rPr>
              <a:t>/wiki/</a:t>
            </a:r>
            <a:r>
              <a:rPr lang="en-US" dirty="0" err="1">
                <a:hlinkClick r:id="rId2"/>
              </a:rPr>
              <a:t>Mining_hardware_comparison</a:t>
            </a:r>
            <a:endParaRPr lang="en-US" dirty="0"/>
          </a:p>
        </p:txBody>
      </p:sp>
      <p:pic>
        <p:nvPicPr>
          <p:cNvPr id="4" name="Picture 3" descr="Screen Shot 2015-02-11 at 12.38.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1" y="559573"/>
            <a:ext cx="8827468" cy="445057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737064" y="746047"/>
            <a:ext cx="3052031" cy="369332"/>
          </a:xfrm>
          <a:prstGeom prst="rect">
            <a:avLst/>
          </a:prstGeom>
          <a:solidFill>
            <a:schemeClr val="accent4">
              <a:lumMod val="20000"/>
              <a:lumOff val="80000"/>
            </a:schemeClr>
          </a:solidFill>
        </p:spPr>
        <p:txBody>
          <a:bodyPr wrap="square" rtlCol="0">
            <a:spAutoFit/>
          </a:bodyPr>
          <a:lstStyle/>
          <a:p>
            <a:r>
              <a:rPr lang="en-US" dirty="0" smtClean="0"/>
              <a:t>1J ~ “lift an apple one meter”</a:t>
            </a:r>
            <a:endParaRPr lang="en-US" dirty="0"/>
          </a:p>
        </p:txBody>
      </p:sp>
    </p:spTree>
    <p:extLst>
      <p:ext uri="{BB962C8B-B14F-4D97-AF65-F5344CB8AC3E}">
        <p14:creationId xmlns:p14="http://schemas.microsoft.com/office/powerpoint/2010/main" val="1905018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23</a:t>
            </a:fld>
            <a:endParaRPr lang="en-US"/>
          </a:p>
        </p:txBody>
      </p:sp>
      <p:pic>
        <p:nvPicPr>
          <p:cNvPr id="3" name="Picture 2" descr="Screen Shot 2015-02-11 at 1.12.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3350"/>
            <a:ext cx="7037918" cy="4824823"/>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5527529" y="3033415"/>
            <a:ext cx="3060304" cy="923330"/>
          </a:xfrm>
          <a:prstGeom prst="rect">
            <a:avLst/>
          </a:prstGeom>
          <a:solidFill>
            <a:srgbClr val="E6E0EC"/>
          </a:solidFill>
        </p:spPr>
        <p:txBody>
          <a:bodyPr wrap="square">
            <a:spAutoFit/>
          </a:bodyPr>
          <a:lstStyle/>
          <a:p>
            <a:r>
              <a:rPr lang="en-US" dirty="0" smtClean="0"/>
              <a:t>&gt;</a:t>
            </a:r>
            <a:r>
              <a:rPr lang="en-US" dirty="0"/>
              <a:t>&gt;&gt; </a:t>
            </a:r>
            <a:r>
              <a:rPr lang="en-US" b="1" dirty="0"/>
              <a:t>10**9/(760 * 2)</a:t>
            </a:r>
            <a:endParaRPr lang="en-US" dirty="0"/>
          </a:p>
          <a:p>
            <a:r>
              <a:rPr lang="en-US" dirty="0" smtClean="0"/>
              <a:t>657894</a:t>
            </a:r>
          </a:p>
          <a:p>
            <a:r>
              <a:rPr lang="en-US" dirty="0" smtClean="0"/>
              <a:t>= 0.0006 GH/s</a:t>
            </a:r>
            <a:endParaRPr lang="en-US" dirty="0"/>
          </a:p>
        </p:txBody>
      </p:sp>
    </p:spTree>
    <p:extLst>
      <p:ext uri="{BB962C8B-B14F-4D97-AF65-F5344CB8AC3E}">
        <p14:creationId xmlns:p14="http://schemas.microsoft.com/office/powerpoint/2010/main" val="17946722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Mining and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24</a:t>
            </a:fld>
            <a:endParaRPr lang="en-US"/>
          </a:p>
        </p:txBody>
      </p:sp>
      <p:pic>
        <p:nvPicPr>
          <p:cNvPr id="5" name="Picture 4"/>
          <p:cNvPicPr>
            <a:picLocks noChangeAspect="1"/>
          </p:cNvPicPr>
          <p:nvPr/>
        </p:nvPicPr>
        <p:blipFill rotWithShape="1">
          <a:blip r:embed="rId2"/>
          <a:srcRect b="17033"/>
          <a:stretch/>
        </p:blipFill>
        <p:spPr>
          <a:xfrm>
            <a:off x="0" y="-1"/>
            <a:ext cx="9206229" cy="5143501"/>
          </a:xfrm>
          <a:prstGeom prst="rect">
            <a:avLst/>
          </a:prstGeom>
        </p:spPr>
      </p:pic>
      <p:sp>
        <p:nvSpPr>
          <p:cNvPr id="6" name="TextBox 5"/>
          <p:cNvSpPr txBox="1"/>
          <p:nvPr/>
        </p:nvSpPr>
        <p:spPr>
          <a:xfrm>
            <a:off x="5181600" y="3181350"/>
            <a:ext cx="3847630" cy="954107"/>
          </a:xfrm>
          <a:prstGeom prst="rect">
            <a:avLst/>
          </a:prstGeom>
          <a:noFill/>
        </p:spPr>
        <p:txBody>
          <a:bodyPr wrap="square" rtlCol="0">
            <a:spAutoFit/>
          </a:bodyPr>
          <a:lstStyle/>
          <a:p>
            <a:r>
              <a:rPr lang="en-US" sz="2800" i="1" dirty="0" smtClean="0">
                <a:solidFill>
                  <a:srgbClr val="FFFF00"/>
                </a:solidFill>
              </a:rPr>
              <a:t>How much coal is mined to mine a </a:t>
            </a:r>
            <a:r>
              <a:rPr lang="en-US" sz="2800" i="1" dirty="0" err="1" smtClean="0">
                <a:solidFill>
                  <a:srgbClr val="FFFF00"/>
                </a:solidFill>
              </a:rPr>
              <a:t>bitcoin</a:t>
            </a:r>
            <a:r>
              <a:rPr lang="en-US" sz="2800" i="1" dirty="0" smtClean="0">
                <a:solidFill>
                  <a:srgbClr val="FFFF00"/>
                </a:solidFill>
              </a:rPr>
              <a:t>?</a:t>
            </a:r>
            <a:endParaRPr lang="en-US" sz="2800" i="1" dirty="0">
              <a:solidFill>
                <a:srgbClr val="FFFF00"/>
              </a:solidFill>
            </a:endParaRPr>
          </a:p>
        </p:txBody>
      </p:sp>
    </p:spTree>
    <p:extLst>
      <p:ext uri="{BB962C8B-B14F-4D97-AF65-F5344CB8AC3E}">
        <p14:creationId xmlns:p14="http://schemas.microsoft.com/office/powerpoint/2010/main" val="15969896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dirty="0" err="1" smtClean="0"/>
              <a:t>Bitcoin</a:t>
            </a:r>
            <a:r>
              <a:rPr lang="en-US" dirty="0" smtClean="0"/>
              <a:t> Mining</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25</a:t>
            </a:fld>
            <a:endParaRPr lang="en-US"/>
          </a:p>
        </p:txBody>
      </p:sp>
      <p:sp>
        <p:nvSpPr>
          <p:cNvPr id="5" name="Rectangle 4"/>
          <p:cNvSpPr/>
          <p:nvPr/>
        </p:nvSpPr>
        <p:spPr>
          <a:xfrm>
            <a:off x="282222" y="4327622"/>
            <a:ext cx="4111037" cy="646331"/>
          </a:xfrm>
          <a:prstGeom prst="rect">
            <a:avLst/>
          </a:prstGeom>
        </p:spPr>
        <p:txBody>
          <a:bodyPr wrap="square">
            <a:spAutoFit/>
          </a:bodyPr>
          <a:lstStyle/>
          <a:p>
            <a:r>
              <a:rPr lang="en-US" dirty="0">
                <a:solidFill>
                  <a:schemeClr val="bg1">
                    <a:lumMod val="75000"/>
                  </a:schemeClr>
                </a:solidFill>
              </a:rPr>
              <a:t>http://</a:t>
            </a:r>
            <a:r>
              <a:rPr lang="en-US" dirty="0" err="1">
                <a:solidFill>
                  <a:schemeClr val="bg1">
                    <a:lumMod val="75000"/>
                  </a:schemeClr>
                </a:solidFill>
              </a:rPr>
              <a:t>www.thecoinsman.com</a:t>
            </a:r>
            <a:r>
              <a:rPr lang="en-US" dirty="0">
                <a:solidFill>
                  <a:schemeClr val="bg1">
                    <a:lumMod val="75000"/>
                  </a:schemeClr>
                </a:solidFill>
              </a:rPr>
              <a:t>/2014/08/</a:t>
            </a:r>
            <a:r>
              <a:rPr lang="en-US" dirty="0" err="1">
                <a:solidFill>
                  <a:schemeClr val="bg1">
                    <a:lumMod val="75000"/>
                  </a:schemeClr>
                </a:solidFill>
              </a:rPr>
              <a:t>bitcoin</a:t>
            </a:r>
            <a:r>
              <a:rPr lang="en-US" dirty="0">
                <a:solidFill>
                  <a:schemeClr val="bg1">
                    <a:lumMod val="75000"/>
                  </a:schemeClr>
                </a:solidFill>
              </a:rPr>
              <a:t>/inside-</a:t>
            </a:r>
            <a:r>
              <a:rPr lang="en-US" dirty="0" err="1">
                <a:solidFill>
                  <a:schemeClr val="bg1">
                    <a:lumMod val="75000"/>
                  </a:schemeClr>
                </a:solidFill>
              </a:rPr>
              <a:t>chinese</a:t>
            </a:r>
            <a:r>
              <a:rPr lang="en-US" dirty="0">
                <a:solidFill>
                  <a:schemeClr val="bg1">
                    <a:lumMod val="75000"/>
                  </a:schemeClr>
                </a:solidFill>
              </a:rPr>
              <a:t>-</a:t>
            </a:r>
            <a:r>
              <a:rPr lang="en-US" dirty="0" err="1">
                <a:solidFill>
                  <a:schemeClr val="bg1">
                    <a:lumMod val="75000"/>
                  </a:schemeClr>
                </a:solidFill>
              </a:rPr>
              <a:t>bitcoin</a:t>
            </a:r>
            <a:r>
              <a:rPr lang="en-US" dirty="0">
                <a:solidFill>
                  <a:schemeClr val="bg1">
                    <a:lumMod val="75000"/>
                  </a:schemeClr>
                </a:solidFill>
              </a:rPr>
              <a:t>-mine/</a:t>
            </a:r>
          </a:p>
        </p:txBody>
      </p:sp>
      <p:sp>
        <p:nvSpPr>
          <p:cNvPr id="6" name="Rectangle 5"/>
          <p:cNvSpPr/>
          <p:nvPr/>
        </p:nvSpPr>
        <p:spPr>
          <a:xfrm>
            <a:off x="457200" y="1314107"/>
            <a:ext cx="4572000" cy="2308324"/>
          </a:xfrm>
          <a:prstGeom prst="rect">
            <a:avLst/>
          </a:prstGeom>
          <a:solidFill>
            <a:schemeClr val="tx1">
              <a:alpha val="53000"/>
            </a:schemeClr>
          </a:solidFill>
        </p:spPr>
        <p:txBody>
          <a:bodyPr>
            <a:spAutoFit/>
          </a:bodyPr>
          <a:lstStyle/>
          <a:p>
            <a:r>
              <a:rPr lang="en-US" i="1" dirty="0">
                <a:solidFill>
                  <a:srgbClr val="BFBFBF"/>
                </a:solidFill>
              </a:rPr>
              <a:t>The first thing you notice as you approach the warehouse is the noise. It begins as soon as you step out of the car, at which point it sounds like massive swarm of angry bees droning away somewhere off in the distance. It becomes louder and louder the closer you get to the building, and as you step through the doors it becomes a deafening and steady </a:t>
            </a:r>
            <a:r>
              <a:rPr lang="en-US" i="1" dirty="0" smtClean="0">
                <a:solidFill>
                  <a:srgbClr val="BFBFBF"/>
                </a:solidFill>
              </a:rPr>
              <a:t>roar…</a:t>
            </a:r>
            <a:endParaRPr lang="en-US" i="1" dirty="0">
              <a:solidFill>
                <a:srgbClr val="BFBFBF"/>
              </a:solidFill>
            </a:endParaRPr>
          </a:p>
        </p:txBody>
      </p:sp>
    </p:spTree>
    <p:extLst>
      <p:ext uri="{BB962C8B-B14F-4D97-AF65-F5344CB8AC3E}">
        <p14:creationId xmlns:p14="http://schemas.microsoft.com/office/powerpoint/2010/main" val="39446606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FE5D6FF9-F5B4-8C4F-9785-10F7626886B1}" type="slidenum">
              <a:rPr lang="en-US" smtClean="0"/>
              <a:t>26</a:t>
            </a:fld>
            <a:endParaRPr lang="en-US"/>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198520" y="4324350"/>
            <a:ext cx="5338704" cy="400110"/>
          </a:xfrm>
          <a:prstGeom prst="rect">
            <a:avLst/>
          </a:prstGeom>
          <a:solidFill>
            <a:srgbClr val="000000">
              <a:alpha val="49000"/>
            </a:srgbClr>
          </a:solidFill>
        </p:spPr>
        <p:txBody>
          <a:bodyPr wrap="square">
            <a:spAutoFit/>
          </a:bodyPr>
          <a:lstStyle/>
          <a:p>
            <a:pPr algn="ctr"/>
            <a:r>
              <a:rPr lang="en-US" sz="2000" dirty="0" smtClean="0">
                <a:solidFill>
                  <a:srgbClr val="BFBFBF"/>
                </a:solidFill>
              </a:rPr>
              <a:t>Cost of electricity: ¥</a:t>
            </a:r>
            <a:r>
              <a:rPr lang="en-US" sz="2000" dirty="0">
                <a:solidFill>
                  <a:srgbClr val="BFBFBF"/>
                </a:solidFill>
              </a:rPr>
              <a:t>400,000 </a:t>
            </a:r>
            <a:r>
              <a:rPr lang="en-US" sz="2000" dirty="0" smtClean="0">
                <a:solidFill>
                  <a:srgbClr val="BFBFBF"/>
                </a:solidFill>
              </a:rPr>
              <a:t>($60,000 US)/month</a:t>
            </a:r>
            <a:endParaRPr lang="en-US" sz="2000" dirty="0">
              <a:solidFill>
                <a:srgbClr val="BFBFBF"/>
              </a:solidFill>
            </a:endParaRPr>
          </a:p>
        </p:txBody>
      </p:sp>
      <p:sp>
        <p:nvSpPr>
          <p:cNvPr id="7" name="Rectangle 6"/>
          <p:cNvSpPr/>
          <p:nvPr/>
        </p:nvSpPr>
        <p:spPr>
          <a:xfrm>
            <a:off x="4953000" y="57150"/>
            <a:ext cx="4111037" cy="646331"/>
          </a:xfrm>
          <a:prstGeom prst="rect">
            <a:avLst/>
          </a:prstGeom>
        </p:spPr>
        <p:txBody>
          <a:bodyPr wrap="square">
            <a:spAutoFit/>
          </a:bodyPr>
          <a:lstStyle/>
          <a:p>
            <a:r>
              <a:rPr lang="en-US" dirty="0"/>
              <a:t>http://</a:t>
            </a:r>
            <a:r>
              <a:rPr lang="en-US" dirty="0" err="1"/>
              <a:t>www.thecoinsman.com</a:t>
            </a:r>
            <a:r>
              <a:rPr lang="en-US" dirty="0"/>
              <a:t>/2014/08/</a:t>
            </a:r>
            <a:r>
              <a:rPr lang="en-US" dirty="0" err="1"/>
              <a:t>bitcoin</a:t>
            </a:r>
            <a:r>
              <a:rPr lang="en-US" dirty="0"/>
              <a:t>/inside-</a:t>
            </a:r>
            <a:r>
              <a:rPr lang="en-US" dirty="0" err="1"/>
              <a:t>chinese</a:t>
            </a:r>
            <a:r>
              <a:rPr lang="en-US" dirty="0"/>
              <a:t>-</a:t>
            </a:r>
            <a:r>
              <a:rPr lang="en-US" dirty="0" err="1"/>
              <a:t>bitcoin</a:t>
            </a:r>
            <a:r>
              <a:rPr lang="en-US" dirty="0"/>
              <a:t>-mine/</a:t>
            </a:r>
          </a:p>
        </p:txBody>
      </p:sp>
    </p:spTree>
    <p:extLst>
      <p:ext uri="{BB962C8B-B14F-4D97-AF65-F5344CB8AC3E}">
        <p14:creationId xmlns:p14="http://schemas.microsoft.com/office/powerpoint/2010/main" val="39323968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Estimate Energy Cost?</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27</a:t>
            </a:fld>
            <a:endParaRPr lang="en-US"/>
          </a:p>
        </p:txBody>
      </p:sp>
    </p:spTree>
    <p:extLst>
      <p:ext uri="{BB962C8B-B14F-4D97-AF65-F5344CB8AC3E}">
        <p14:creationId xmlns:p14="http://schemas.microsoft.com/office/powerpoint/2010/main" val="447187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28</a:t>
            </a:fld>
            <a:endParaRPr lang="en-US"/>
          </a:p>
        </p:txBody>
      </p:sp>
      <p:sp>
        <p:nvSpPr>
          <p:cNvPr id="4" name="Rectangle 3"/>
          <p:cNvSpPr/>
          <p:nvPr/>
        </p:nvSpPr>
        <p:spPr>
          <a:xfrm>
            <a:off x="457200" y="4679066"/>
            <a:ext cx="6096000" cy="369332"/>
          </a:xfrm>
          <a:prstGeom prst="rect">
            <a:avLst/>
          </a:prstGeom>
        </p:spPr>
        <p:txBody>
          <a:bodyPr wrap="square">
            <a:spAutoFit/>
          </a:bodyPr>
          <a:lstStyle/>
          <a:p>
            <a:r>
              <a:rPr lang="en-US" dirty="0"/>
              <a:t>http://</a:t>
            </a:r>
            <a:r>
              <a:rPr lang="en-US" dirty="0" err="1"/>
              <a:t>shrinkthatfootprint.com</a:t>
            </a:r>
            <a:r>
              <a:rPr lang="en-US" dirty="0"/>
              <a:t>/average-electricity-prices-kwh</a:t>
            </a:r>
          </a:p>
        </p:txBody>
      </p:sp>
      <p:pic>
        <p:nvPicPr>
          <p:cNvPr id="5" name="Picture 4" descr="Screen Shot 2015-02-15 at 9.0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8" y="175603"/>
            <a:ext cx="6128900" cy="43752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61769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Future</a:t>
            </a:r>
            <a:endParaRPr lang="en-US" dirty="0"/>
          </a:p>
        </p:txBody>
      </p:sp>
      <p:sp>
        <p:nvSpPr>
          <p:cNvPr id="3" name="Content Placeholder 2"/>
          <p:cNvSpPr>
            <a:spLocks noGrp="1"/>
          </p:cNvSpPr>
          <p:nvPr>
            <p:ph idx="1"/>
          </p:nvPr>
        </p:nvSpPr>
        <p:spPr/>
        <p:txBody>
          <a:bodyPr/>
          <a:lstStyle/>
          <a:p>
            <a:r>
              <a:rPr lang="en-US" b="1" dirty="0" smtClean="0"/>
              <a:t>Project 2</a:t>
            </a:r>
          </a:p>
          <a:p>
            <a:pPr lvl="1"/>
            <a:r>
              <a:rPr lang="en-US" dirty="0"/>
              <a:t>P</a:t>
            </a:r>
            <a:r>
              <a:rPr lang="en-US" dirty="0" smtClean="0"/>
              <a:t>art 1 (due in 1 week): mining</a:t>
            </a:r>
          </a:p>
          <a:p>
            <a:pPr lvl="1"/>
            <a:r>
              <a:rPr lang="en-US" dirty="0" smtClean="0"/>
              <a:t>Part 2 (due before spring break): attacks </a:t>
            </a:r>
          </a:p>
          <a:p>
            <a:r>
              <a:rPr lang="en-US" dirty="0" smtClean="0"/>
              <a:t>Project 3 is no more</a:t>
            </a:r>
          </a:p>
          <a:p>
            <a:pPr lvl="1"/>
            <a:r>
              <a:rPr lang="en-US" dirty="0" smtClean="0"/>
              <a:t>But, can do </a:t>
            </a:r>
            <a:r>
              <a:rPr lang="en-US" dirty="0" err="1" smtClean="0"/>
              <a:t>blockchain</a:t>
            </a:r>
            <a:r>
              <a:rPr lang="en-US" dirty="0" smtClean="0"/>
              <a:t> analysis for your project</a:t>
            </a:r>
          </a:p>
          <a:p>
            <a:r>
              <a:rPr lang="en-US" b="1" dirty="0" smtClean="0"/>
              <a:t>Open-ended Project</a:t>
            </a:r>
          </a:p>
          <a:p>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a:t>
            </a:fld>
            <a:endParaRPr lang="en-US"/>
          </a:p>
        </p:txBody>
      </p:sp>
    </p:spTree>
    <p:extLst>
      <p:ext uri="{BB962C8B-B14F-4D97-AF65-F5344CB8AC3E}">
        <p14:creationId xmlns:p14="http://schemas.microsoft.com/office/powerpoint/2010/main" val="3297385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29</a:t>
            </a:fld>
            <a:endParaRPr lang="en-US"/>
          </a:p>
        </p:txBody>
      </p:sp>
      <p:sp>
        <p:nvSpPr>
          <p:cNvPr id="4" name="Rectangle 3"/>
          <p:cNvSpPr/>
          <p:nvPr/>
        </p:nvSpPr>
        <p:spPr>
          <a:xfrm>
            <a:off x="457200" y="4679066"/>
            <a:ext cx="6096000" cy="369332"/>
          </a:xfrm>
          <a:prstGeom prst="rect">
            <a:avLst/>
          </a:prstGeom>
        </p:spPr>
        <p:txBody>
          <a:bodyPr wrap="square">
            <a:spAutoFit/>
          </a:bodyPr>
          <a:lstStyle/>
          <a:p>
            <a:r>
              <a:rPr lang="en-US" dirty="0"/>
              <a:t>http://</a:t>
            </a:r>
            <a:r>
              <a:rPr lang="en-US" dirty="0" err="1"/>
              <a:t>shrinkthatfootprint.com</a:t>
            </a:r>
            <a:r>
              <a:rPr lang="en-US" dirty="0"/>
              <a:t>/average-electricity-prices-kwh</a:t>
            </a:r>
          </a:p>
        </p:txBody>
      </p:sp>
      <p:pic>
        <p:nvPicPr>
          <p:cNvPr id="5" name="Picture 4" descr="Screen Shot 2015-02-15 at 9.0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8" y="175603"/>
            <a:ext cx="6128900" cy="4375230"/>
          </a:xfrm>
          <a:prstGeom prst="rect">
            <a:avLst/>
          </a:prstGeom>
          <a:solidFill>
            <a:schemeClr val="accent3">
              <a:lumMod val="40000"/>
              <a:lumOff val="60000"/>
            </a:schemeClr>
          </a:solidFill>
          <a:ln>
            <a:noFill/>
          </a:ln>
          <a:effectLst>
            <a:outerShdw blurRad="292100" dist="139700" dir="2700000" algn="tl" rotWithShape="0">
              <a:srgbClr val="333333">
                <a:alpha val="65000"/>
              </a:srgbClr>
            </a:outerShdw>
          </a:effectLst>
        </p:spPr>
      </p:pic>
      <p:sp>
        <p:nvSpPr>
          <p:cNvPr id="2" name="Rectangle 1"/>
          <p:cNvSpPr/>
          <p:nvPr/>
        </p:nvSpPr>
        <p:spPr>
          <a:xfrm>
            <a:off x="457200" y="1041825"/>
            <a:ext cx="5633573" cy="461665"/>
          </a:xfrm>
          <a:prstGeom prst="rect">
            <a:avLst/>
          </a:prstGeom>
          <a:solidFill>
            <a:schemeClr val="accent3">
              <a:lumMod val="40000"/>
              <a:lumOff val="60000"/>
            </a:schemeClr>
          </a:solidFill>
        </p:spPr>
        <p:txBody>
          <a:bodyPr wrap="none">
            <a:spAutoFit/>
          </a:bodyPr>
          <a:lstStyle/>
          <a:p>
            <a:r>
              <a:rPr lang="en-US" sz="2400" dirty="0">
                <a:solidFill>
                  <a:srgbClr val="000000"/>
                </a:solidFill>
              </a:rPr>
              <a:t>$</a:t>
            </a:r>
            <a:r>
              <a:rPr lang="en-US" sz="2400" dirty="0" smtClean="0">
                <a:solidFill>
                  <a:srgbClr val="000000"/>
                </a:solidFill>
              </a:rPr>
              <a:t>60,000/month × 0.08/kWh = 750,000 kWh </a:t>
            </a:r>
            <a:endParaRPr lang="en-US" sz="2400" dirty="0">
              <a:solidFill>
                <a:srgbClr val="000000"/>
              </a:solidFill>
            </a:endParaRPr>
          </a:p>
        </p:txBody>
      </p:sp>
    </p:spTree>
    <p:extLst>
      <p:ext uri="{BB962C8B-B14F-4D97-AF65-F5344CB8AC3E}">
        <p14:creationId xmlns:p14="http://schemas.microsoft.com/office/powerpoint/2010/main" val="3293825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491"/>
          <a:stretch/>
        </p:blipFill>
        <p:spPr>
          <a:xfrm>
            <a:off x="0" y="0"/>
            <a:ext cx="9144000" cy="5178774"/>
          </a:xfrm>
          <a:prstGeom prst="rect">
            <a:avLst/>
          </a:prstGeom>
        </p:spPr>
      </p:pic>
      <p:sp>
        <p:nvSpPr>
          <p:cNvPr id="2" name="Slide Number Placeholder 1"/>
          <p:cNvSpPr>
            <a:spLocks noGrp="1"/>
          </p:cNvSpPr>
          <p:nvPr>
            <p:ph type="sldNum" sz="quarter" idx="12"/>
          </p:nvPr>
        </p:nvSpPr>
        <p:spPr/>
        <p:txBody>
          <a:bodyPr/>
          <a:lstStyle/>
          <a:p>
            <a:fld id="{FE5D6FF9-F5B4-8C4F-9785-10F7626886B1}" type="slidenum">
              <a:rPr lang="en-US" smtClean="0"/>
              <a:t>30</a:t>
            </a:fld>
            <a:endParaRPr lang="en-US"/>
          </a:p>
        </p:txBody>
      </p:sp>
    </p:spTree>
    <p:extLst>
      <p:ext uri="{BB962C8B-B14F-4D97-AF65-F5344CB8AC3E}">
        <p14:creationId xmlns:p14="http://schemas.microsoft.com/office/powerpoint/2010/main" val="3131607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491"/>
          <a:stretch/>
        </p:blipFill>
        <p:spPr>
          <a:xfrm>
            <a:off x="0" y="0"/>
            <a:ext cx="9144000" cy="5178774"/>
          </a:xfrm>
          <a:prstGeom prst="rect">
            <a:avLst/>
          </a:prstGeom>
        </p:spPr>
      </p:pic>
      <p:sp>
        <p:nvSpPr>
          <p:cNvPr id="2" name="Slide Number Placeholder 1"/>
          <p:cNvSpPr>
            <a:spLocks noGrp="1"/>
          </p:cNvSpPr>
          <p:nvPr>
            <p:ph type="sldNum" sz="quarter" idx="12"/>
          </p:nvPr>
        </p:nvSpPr>
        <p:spPr/>
        <p:txBody>
          <a:bodyPr/>
          <a:lstStyle/>
          <a:p>
            <a:fld id="{FE5D6FF9-F5B4-8C4F-9785-10F7626886B1}" type="slidenum">
              <a:rPr lang="en-US" smtClean="0"/>
              <a:t>31</a:t>
            </a:fld>
            <a:endParaRPr lang="en-US"/>
          </a:p>
        </p:txBody>
      </p:sp>
      <p:pic>
        <p:nvPicPr>
          <p:cNvPr id="3" name="Picture 2" descr="Screen Shot 2015-02-15 at 9.0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08" y="263466"/>
            <a:ext cx="5631270" cy="47013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9679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Network Hashing Power</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32</a:t>
            </a:fld>
            <a:endParaRPr lang="en-US"/>
          </a:p>
        </p:txBody>
      </p:sp>
      <p:sp>
        <p:nvSpPr>
          <p:cNvPr id="4" name="TextBox 3"/>
          <p:cNvSpPr txBox="1"/>
          <p:nvPr/>
        </p:nvSpPr>
        <p:spPr>
          <a:xfrm>
            <a:off x="838200" y="1733550"/>
            <a:ext cx="7334760" cy="461665"/>
          </a:xfrm>
          <a:prstGeom prst="rect">
            <a:avLst/>
          </a:prstGeom>
          <a:noFill/>
        </p:spPr>
        <p:txBody>
          <a:bodyPr wrap="none" rtlCol="0">
            <a:spAutoFit/>
          </a:bodyPr>
          <a:lstStyle/>
          <a:p>
            <a:r>
              <a:rPr lang="en-US" sz="2400" dirty="0" smtClean="0"/>
              <a:t>Difficulty is adjusted to mine one block every 10 minutes.</a:t>
            </a:r>
            <a:endParaRPr lang="en-US" sz="2400" dirty="0"/>
          </a:p>
        </p:txBody>
      </p:sp>
      <p:sp>
        <p:nvSpPr>
          <p:cNvPr id="5" name="Rectangle 4"/>
          <p:cNvSpPr/>
          <p:nvPr/>
        </p:nvSpPr>
        <p:spPr>
          <a:xfrm>
            <a:off x="706829" y="2537603"/>
            <a:ext cx="6904053" cy="1200328"/>
          </a:xfrm>
          <a:prstGeom prst="rect">
            <a:avLst/>
          </a:prstGeom>
        </p:spPr>
        <p:txBody>
          <a:bodyPr wrap="none">
            <a:spAutoFit/>
          </a:bodyPr>
          <a:lstStyle/>
          <a:p>
            <a:r>
              <a:rPr lang="en-US" sz="2400" dirty="0">
                <a:latin typeface="Times New Roman"/>
                <a:cs typeface="Times New Roman"/>
              </a:rPr>
              <a:t>Target = </a:t>
            </a:r>
            <a:r>
              <a:rPr lang="en-US" sz="2400" dirty="0" err="1">
                <a:latin typeface="Times New Roman"/>
                <a:cs typeface="Times New Roman"/>
              </a:rPr>
              <a:t>T</a:t>
            </a:r>
            <a:r>
              <a:rPr lang="en-US" sz="2400" baseline="-25000" dirty="0" err="1">
                <a:latin typeface="Times New Roman"/>
                <a:cs typeface="Times New Roman"/>
              </a:rPr>
              <a:t>max</a:t>
            </a:r>
            <a:r>
              <a:rPr lang="en-US" sz="2400" dirty="0">
                <a:latin typeface="Times New Roman"/>
                <a:cs typeface="Times New Roman"/>
              </a:rPr>
              <a:t> / </a:t>
            </a:r>
            <a:r>
              <a:rPr lang="en-US" sz="2400" dirty="0" smtClean="0">
                <a:latin typeface="Times New Roman"/>
                <a:cs typeface="Times New Roman"/>
              </a:rPr>
              <a:t>Difficulty</a:t>
            </a:r>
          </a:p>
          <a:p>
            <a:r>
              <a:rPr lang="en-US" sz="2400" dirty="0" smtClean="0">
                <a:latin typeface="Times New Roman"/>
                <a:cs typeface="Times New Roman"/>
              </a:rPr>
              <a:t>Expected hashes = 2</a:t>
            </a:r>
            <a:r>
              <a:rPr lang="en-US" sz="2400" baseline="30000" dirty="0" smtClean="0">
                <a:latin typeface="Times New Roman"/>
                <a:cs typeface="Times New Roman"/>
              </a:rPr>
              <a:t>255</a:t>
            </a:r>
            <a:r>
              <a:rPr lang="en-US" sz="2400" dirty="0" smtClean="0">
                <a:latin typeface="Times New Roman"/>
                <a:cs typeface="Times New Roman"/>
              </a:rPr>
              <a:t> / Target</a:t>
            </a:r>
          </a:p>
          <a:p>
            <a:r>
              <a:rPr lang="en-US" sz="2400" dirty="0" smtClean="0">
                <a:latin typeface="Times New Roman"/>
                <a:cs typeface="Times New Roman"/>
              </a:rPr>
              <a:t>Network hashes per second ~ Expected hashes / 600</a:t>
            </a:r>
            <a:r>
              <a:rPr lang="en-US" sz="2400" i="1" dirty="0" smtClean="0">
                <a:latin typeface="Times New Roman"/>
                <a:cs typeface="Times New Roman"/>
              </a:rPr>
              <a:t>s</a:t>
            </a:r>
            <a:endParaRPr lang="en-US" sz="2400" i="1" dirty="0">
              <a:latin typeface="Times New Roman"/>
              <a:cs typeface="Times New Roman"/>
            </a:endParaRPr>
          </a:p>
        </p:txBody>
      </p:sp>
    </p:spTree>
    <p:extLst>
      <p:ext uri="{BB962C8B-B14F-4D97-AF65-F5344CB8AC3E}">
        <p14:creationId xmlns:p14="http://schemas.microsoft.com/office/powerpoint/2010/main" val="41436937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33</a:t>
            </a:fld>
            <a:endParaRPr lang="en-US"/>
          </a:p>
        </p:txBody>
      </p:sp>
      <p:sp>
        <p:nvSpPr>
          <p:cNvPr id="3" name="Rectangle 2"/>
          <p:cNvSpPr/>
          <p:nvPr/>
        </p:nvSpPr>
        <p:spPr>
          <a:xfrm>
            <a:off x="649111" y="613748"/>
            <a:ext cx="5738520" cy="2585323"/>
          </a:xfrm>
          <a:prstGeom prst="rect">
            <a:avLst/>
          </a:prstGeom>
          <a:solidFill>
            <a:schemeClr val="accent6">
              <a:lumMod val="40000"/>
              <a:lumOff val="60000"/>
            </a:schemeClr>
          </a:solidFill>
        </p:spPr>
        <p:txBody>
          <a:bodyPr wrap="square">
            <a:spAutoFit/>
          </a:bodyPr>
          <a:lstStyle/>
          <a:p>
            <a:r>
              <a:rPr lang="en-US" dirty="0"/>
              <a:t>&gt;&gt;&gt; </a:t>
            </a:r>
            <a:r>
              <a:rPr lang="en-US" b="1" dirty="0" err="1"/>
              <a:t>expected_hashes</a:t>
            </a:r>
            <a:endParaRPr lang="en-US" dirty="0"/>
          </a:p>
          <a:p>
            <a:r>
              <a:rPr lang="en-US" dirty="0"/>
              <a:t>1.9093455768686638e+</a:t>
            </a:r>
            <a:r>
              <a:rPr lang="en-US" dirty="0" smtClean="0"/>
              <a:t>20</a:t>
            </a:r>
          </a:p>
          <a:p>
            <a:r>
              <a:rPr lang="en-US" dirty="0" smtClean="0"/>
              <a:t>&gt;</a:t>
            </a:r>
            <a:r>
              <a:rPr lang="en-US" dirty="0"/>
              <a:t>&gt;&gt; </a:t>
            </a:r>
            <a:r>
              <a:rPr lang="en-US" b="1" dirty="0" err="1"/>
              <a:t>hashes_per_second</a:t>
            </a:r>
            <a:r>
              <a:rPr lang="en-US" b="1" dirty="0"/>
              <a:t> = </a:t>
            </a:r>
            <a:r>
              <a:rPr lang="en-US" b="1" dirty="0" err="1"/>
              <a:t>expected_hashes</a:t>
            </a:r>
            <a:r>
              <a:rPr lang="en-US" b="1" dirty="0"/>
              <a:t> / 600</a:t>
            </a:r>
            <a:endParaRPr lang="en-US" dirty="0"/>
          </a:p>
          <a:p>
            <a:r>
              <a:rPr lang="en-US" dirty="0"/>
              <a:t>3.18224262811444e+</a:t>
            </a:r>
            <a:r>
              <a:rPr lang="en-US" dirty="0" smtClean="0"/>
              <a:t>17</a:t>
            </a:r>
          </a:p>
          <a:p>
            <a:r>
              <a:rPr lang="en-US" dirty="0" smtClean="0"/>
              <a:t>&gt;</a:t>
            </a:r>
            <a:r>
              <a:rPr lang="en-US" dirty="0"/>
              <a:t>&gt;&gt; </a:t>
            </a:r>
            <a:r>
              <a:rPr lang="en-US" b="1" dirty="0"/>
              <a:t># according to </a:t>
            </a:r>
            <a:r>
              <a:rPr lang="en-US" b="1" dirty="0" err="1" smtClean="0"/>
              <a:t>blockchain.info</a:t>
            </a:r>
            <a:r>
              <a:rPr lang="en-US" dirty="0" smtClean="0"/>
              <a:t>: </a:t>
            </a:r>
            <a:r>
              <a:rPr lang="en-US" b="1" dirty="0" smtClean="0"/>
              <a:t>309,384,699.96 </a:t>
            </a:r>
            <a:r>
              <a:rPr lang="en-US" b="1" dirty="0"/>
              <a:t>GH/s</a:t>
            </a:r>
            <a:endParaRPr lang="en-US" dirty="0"/>
          </a:p>
          <a:p>
            <a:r>
              <a:rPr lang="en-US" dirty="0" smtClean="0"/>
              <a:t>&gt;</a:t>
            </a:r>
            <a:r>
              <a:rPr lang="en-US" dirty="0"/>
              <a:t>&gt;&gt; </a:t>
            </a:r>
            <a:r>
              <a:rPr lang="en-US" b="1" dirty="0"/>
              <a:t>309384699.96 * 10**9</a:t>
            </a:r>
            <a:endParaRPr lang="en-US" dirty="0"/>
          </a:p>
          <a:p>
            <a:r>
              <a:rPr lang="en-US" dirty="0"/>
              <a:t>3.0938469996e+</a:t>
            </a:r>
            <a:r>
              <a:rPr lang="en-US" dirty="0" smtClean="0"/>
              <a:t>17</a:t>
            </a:r>
          </a:p>
          <a:p>
            <a:r>
              <a:rPr lang="en-US" dirty="0"/>
              <a:t>&gt;&gt;&gt; </a:t>
            </a:r>
            <a:r>
              <a:rPr lang="en-US" b="1" dirty="0"/>
              <a:t>_ / </a:t>
            </a:r>
            <a:r>
              <a:rPr lang="en-US" b="1" dirty="0" err="1"/>
              <a:t>hashes_per_second</a:t>
            </a:r>
            <a:endParaRPr lang="en-US" dirty="0"/>
          </a:p>
          <a:p>
            <a:r>
              <a:rPr lang="en-US" dirty="0" smtClean="0"/>
              <a:t>0.9722222222361415</a:t>
            </a:r>
            <a:endParaRPr lang="en-US" dirty="0"/>
          </a:p>
        </p:txBody>
      </p:sp>
    </p:spTree>
    <p:extLst>
      <p:ext uri="{BB962C8B-B14F-4D97-AF65-F5344CB8AC3E}">
        <p14:creationId xmlns:p14="http://schemas.microsoft.com/office/powerpoint/2010/main" val="1555617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Energy Use</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34</a:t>
            </a:fld>
            <a:endParaRPr lang="en-US"/>
          </a:p>
        </p:txBody>
      </p:sp>
      <p:sp>
        <p:nvSpPr>
          <p:cNvPr id="6" name="Rectangle 5"/>
          <p:cNvSpPr/>
          <p:nvPr/>
        </p:nvSpPr>
        <p:spPr>
          <a:xfrm>
            <a:off x="457199" y="1063229"/>
            <a:ext cx="5507097" cy="369332"/>
          </a:xfrm>
          <a:prstGeom prst="rect">
            <a:avLst/>
          </a:prstGeom>
        </p:spPr>
        <p:txBody>
          <a:bodyPr wrap="square">
            <a:spAutoFit/>
          </a:bodyPr>
          <a:lstStyle/>
          <a:p>
            <a:r>
              <a:rPr lang="en-US" dirty="0"/>
              <a:t>https://</a:t>
            </a:r>
            <a:r>
              <a:rPr lang="en-US" dirty="0" err="1"/>
              <a:t>en.bitcoin.it</a:t>
            </a:r>
            <a:r>
              <a:rPr lang="en-US" dirty="0"/>
              <a:t>/wiki/</a:t>
            </a:r>
            <a:r>
              <a:rPr lang="en-US" dirty="0" err="1"/>
              <a:t>Mining_hardware_comparison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83086299"/>
              </p:ext>
            </p:extLst>
          </p:nvPr>
        </p:nvGraphicFramePr>
        <p:xfrm>
          <a:off x="979691" y="1642468"/>
          <a:ext cx="7608144" cy="2381357"/>
        </p:xfrm>
        <a:graphic>
          <a:graphicData uri="http://schemas.openxmlformats.org/drawingml/2006/table">
            <a:tbl>
              <a:tblPr firstRow="1" bandRow="1">
                <a:tableStyleId>{5C22544A-7EE6-4342-B048-85BDC9FD1C3A}</a:tableStyleId>
              </a:tblPr>
              <a:tblGrid>
                <a:gridCol w="2863470"/>
                <a:gridCol w="2350430"/>
                <a:gridCol w="1500977"/>
                <a:gridCol w="893267"/>
              </a:tblGrid>
              <a:tr h="505163">
                <a:tc>
                  <a:txBody>
                    <a:bodyPr/>
                    <a:lstStyle/>
                    <a:p>
                      <a:r>
                        <a:rPr lang="en-US" dirty="0" smtClean="0"/>
                        <a:t>ASIC Miner</a:t>
                      </a:r>
                      <a:endParaRPr lang="en-US" dirty="0"/>
                    </a:p>
                  </a:txBody>
                  <a:tcPr/>
                </a:tc>
                <a:tc>
                  <a:txBody>
                    <a:bodyPr/>
                    <a:lstStyle/>
                    <a:p>
                      <a:r>
                        <a:rPr lang="en-US" dirty="0" err="1" smtClean="0"/>
                        <a:t>Ghash</a:t>
                      </a:r>
                      <a:r>
                        <a:rPr lang="en-US" dirty="0" smtClean="0"/>
                        <a:t>/s (advertised)</a:t>
                      </a:r>
                      <a:endParaRPr lang="en-US" dirty="0"/>
                    </a:p>
                  </a:txBody>
                  <a:tcPr/>
                </a:tc>
                <a:tc>
                  <a:txBody>
                    <a:bodyPr/>
                    <a:lstStyle/>
                    <a:p>
                      <a:r>
                        <a:rPr lang="en-US" dirty="0" err="1" smtClean="0"/>
                        <a:t>Mhash</a:t>
                      </a:r>
                      <a:r>
                        <a:rPr lang="en-US" dirty="0" smtClean="0"/>
                        <a:t>/J</a:t>
                      </a:r>
                      <a:endParaRPr lang="en-US" dirty="0"/>
                    </a:p>
                  </a:txBody>
                  <a:tcPr/>
                </a:tc>
                <a:tc>
                  <a:txBody>
                    <a:bodyPr/>
                    <a:lstStyle/>
                    <a:p>
                      <a:r>
                        <a:rPr lang="en-US" dirty="0" smtClean="0"/>
                        <a:t>Price</a:t>
                      </a:r>
                      <a:endParaRPr lang="en-US" dirty="0"/>
                    </a:p>
                  </a:txBody>
                  <a:tcPr/>
                </a:tc>
              </a:tr>
              <a:tr h="434209">
                <a:tc>
                  <a:txBody>
                    <a:bodyPr/>
                    <a:lstStyle/>
                    <a:p>
                      <a:r>
                        <a:rPr lang="en-US" dirty="0" err="1" smtClean="0"/>
                        <a:t>AntMiner</a:t>
                      </a:r>
                      <a:r>
                        <a:rPr lang="en-US" dirty="0" smtClean="0"/>
                        <a:t> S5</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1,155</a:t>
                      </a:r>
                      <a:endParaRPr lang="en-US" dirty="0"/>
                    </a:p>
                  </a:txBody>
                  <a:tcPr/>
                </a:tc>
                <a:tc>
                  <a:txBody>
                    <a:bodyPr/>
                    <a:lstStyle/>
                    <a:p>
                      <a:r>
                        <a:rPr lang="en-US" dirty="0" smtClean="0"/>
                        <a:t>1957</a:t>
                      </a:r>
                      <a:endParaRPr lang="en-US" dirty="0"/>
                    </a:p>
                  </a:txBody>
                  <a:tcPr/>
                </a:tc>
                <a:tc>
                  <a:txBody>
                    <a:bodyPr/>
                    <a:lstStyle/>
                    <a:p>
                      <a:r>
                        <a:rPr lang="en-US" dirty="0" smtClean="0"/>
                        <a:t>$370</a:t>
                      </a:r>
                      <a:endParaRPr lang="en-US" dirty="0"/>
                    </a:p>
                  </a:txBody>
                  <a:tcPr/>
                </a:tc>
              </a:tr>
              <a:tr h="503888">
                <a:tc>
                  <a:txBody>
                    <a:bodyPr/>
                    <a:lstStyle/>
                    <a:p>
                      <a:r>
                        <a:rPr lang="en-US" dirty="0" err="1" smtClean="0"/>
                        <a:t>ASICMiner</a:t>
                      </a:r>
                      <a:r>
                        <a:rPr lang="en-US" dirty="0" smtClean="0"/>
                        <a:t> BE </a:t>
                      </a:r>
                      <a:r>
                        <a:rPr lang="en-US" dirty="0" err="1" smtClean="0"/>
                        <a:t>Prisma</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1,400</a:t>
                      </a:r>
                      <a:endParaRPr lang="en-US" dirty="0"/>
                    </a:p>
                  </a:txBody>
                  <a:tcPr/>
                </a:tc>
                <a:tc>
                  <a:txBody>
                    <a:bodyPr/>
                    <a:lstStyle/>
                    <a:p>
                      <a:r>
                        <a:rPr lang="en-US" dirty="0" smtClean="0"/>
                        <a:t>1333</a:t>
                      </a:r>
                      <a:endParaRPr lang="en-US" dirty="0"/>
                    </a:p>
                  </a:txBody>
                  <a:tcPr/>
                </a:tc>
                <a:tc>
                  <a:txBody>
                    <a:bodyPr/>
                    <a:lstStyle/>
                    <a:p>
                      <a:r>
                        <a:rPr lang="en-US" dirty="0" smtClean="0"/>
                        <a:t>$600</a:t>
                      </a:r>
                      <a:endParaRPr lang="en-US" dirty="0"/>
                    </a:p>
                  </a:txBody>
                  <a:tcPr/>
                </a:tc>
              </a:tr>
              <a:tr h="434209">
                <a:tc>
                  <a:txBody>
                    <a:bodyPr/>
                    <a:lstStyle/>
                    <a:p>
                      <a:r>
                        <a:rPr lang="en-US" dirty="0" err="1" smtClean="0"/>
                        <a:t>HashCoins</a:t>
                      </a:r>
                      <a:r>
                        <a:rPr lang="en-US" dirty="0" smtClean="0"/>
                        <a:t> Zeus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4,500</a:t>
                      </a:r>
                      <a:endParaRPr lang="en-US" dirty="0"/>
                    </a:p>
                  </a:txBody>
                  <a:tcPr/>
                </a:tc>
                <a:tc>
                  <a:txBody>
                    <a:bodyPr/>
                    <a:lstStyle/>
                    <a:p>
                      <a:r>
                        <a:rPr lang="en-US" dirty="0" smtClean="0"/>
                        <a:t>1500</a:t>
                      </a:r>
                      <a:endParaRPr lang="en-US" dirty="0"/>
                    </a:p>
                  </a:txBody>
                  <a:tcPr/>
                </a:tc>
                <a:tc>
                  <a:txBody>
                    <a:bodyPr/>
                    <a:lstStyle/>
                    <a:p>
                      <a:r>
                        <a:rPr lang="en-US" dirty="0" smtClean="0"/>
                        <a:t>$2299</a:t>
                      </a:r>
                      <a:endParaRPr lang="en-US" dirty="0"/>
                    </a:p>
                  </a:txBody>
                  <a:tcPr/>
                </a:tc>
              </a:tr>
              <a:tr h="503888">
                <a:tc>
                  <a:txBody>
                    <a:bodyPr/>
                    <a:lstStyle/>
                    <a:p>
                      <a:r>
                        <a:rPr lang="en-US" dirty="0" err="1" smtClean="0"/>
                        <a:t>Spondooliestech</a:t>
                      </a:r>
                      <a:r>
                        <a:rPr lang="en-US" baseline="0" dirty="0" smtClean="0"/>
                        <a:t> S35 Yukon</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5,500</a:t>
                      </a:r>
                      <a:endParaRPr lang="en-US" dirty="0"/>
                    </a:p>
                  </a:txBody>
                  <a:tcPr/>
                </a:tc>
                <a:tc>
                  <a:txBody>
                    <a:bodyPr/>
                    <a:lstStyle/>
                    <a:p>
                      <a:r>
                        <a:rPr lang="en-US" dirty="0" smtClean="0"/>
                        <a:t>1506</a:t>
                      </a:r>
                      <a:endParaRPr lang="en-US" dirty="0"/>
                    </a:p>
                  </a:txBody>
                  <a:tcPr/>
                </a:tc>
                <a:tc>
                  <a:txBody>
                    <a:bodyPr/>
                    <a:lstStyle/>
                    <a:p>
                      <a:r>
                        <a:rPr lang="en-US" dirty="0" smtClean="0"/>
                        <a:t>$2235</a:t>
                      </a:r>
                      <a:endParaRPr lang="en-US" dirty="0"/>
                    </a:p>
                  </a:txBody>
                  <a:tcPr/>
                </a:tc>
              </a:tr>
            </a:tbl>
          </a:graphicData>
        </a:graphic>
      </p:graphicFrame>
    </p:spTree>
    <p:extLst>
      <p:ext uri="{BB962C8B-B14F-4D97-AF65-F5344CB8AC3E}">
        <p14:creationId xmlns:p14="http://schemas.microsoft.com/office/powerpoint/2010/main" val="2234447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35</a:t>
            </a:fld>
            <a:endParaRPr lang="en-US"/>
          </a:p>
        </p:txBody>
      </p:sp>
      <p:sp>
        <p:nvSpPr>
          <p:cNvPr id="5" name="Rectangle 4"/>
          <p:cNvSpPr/>
          <p:nvPr/>
        </p:nvSpPr>
        <p:spPr>
          <a:xfrm>
            <a:off x="609600" y="361950"/>
            <a:ext cx="6954738" cy="3693319"/>
          </a:xfrm>
          <a:prstGeom prst="rect">
            <a:avLst/>
          </a:prstGeom>
          <a:solidFill>
            <a:schemeClr val="accent6">
              <a:lumMod val="40000"/>
              <a:lumOff val="60000"/>
            </a:schemeClr>
          </a:solidFill>
        </p:spPr>
        <p:txBody>
          <a:bodyPr wrap="square">
            <a:spAutoFit/>
          </a:bodyPr>
          <a:lstStyle/>
          <a:p>
            <a:r>
              <a:rPr lang="en-US" dirty="0"/>
              <a:t>&gt;&gt;&gt; </a:t>
            </a:r>
            <a:r>
              <a:rPr lang="en-US" b="1" dirty="0" err="1"/>
              <a:t>expected_hashes</a:t>
            </a:r>
            <a:endParaRPr lang="en-US" dirty="0"/>
          </a:p>
          <a:p>
            <a:r>
              <a:rPr lang="en-US" dirty="0"/>
              <a:t>1.9093455768686638e+</a:t>
            </a:r>
            <a:r>
              <a:rPr lang="en-US" dirty="0" smtClean="0"/>
              <a:t>20</a:t>
            </a:r>
          </a:p>
          <a:p>
            <a:r>
              <a:rPr lang="en-US" dirty="0" smtClean="0"/>
              <a:t>&gt;</a:t>
            </a:r>
            <a:r>
              <a:rPr lang="en-US" dirty="0"/>
              <a:t>&gt;&gt; </a:t>
            </a:r>
            <a:r>
              <a:rPr lang="en-US" b="1" dirty="0" err="1"/>
              <a:t>hashes_per_second</a:t>
            </a:r>
            <a:r>
              <a:rPr lang="en-US" b="1" dirty="0"/>
              <a:t> = </a:t>
            </a:r>
            <a:r>
              <a:rPr lang="en-US" b="1" dirty="0" err="1"/>
              <a:t>expected_hashes</a:t>
            </a:r>
            <a:r>
              <a:rPr lang="en-US" b="1" dirty="0"/>
              <a:t> / 600</a:t>
            </a:r>
            <a:endParaRPr lang="en-US" dirty="0"/>
          </a:p>
          <a:p>
            <a:r>
              <a:rPr lang="en-US" dirty="0"/>
              <a:t>3.18224262811444e+</a:t>
            </a:r>
            <a:r>
              <a:rPr lang="en-US" dirty="0" smtClean="0"/>
              <a:t>17</a:t>
            </a:r>
          </a:p>
          <a:p>
            <a:r>
              <a:rPr lang="en-US" dirty="0" smtClean="0"/>
              <a:t>&gt;</a:t>
            </a:r>
            <a:r>
              <a:rPr lang="en-US" dirty="0"/>
              <a:t>&gt;&gt; </a:t>
            </a:r>
            <a:r>
              <a:rPr lang="en-US" b="1" dirty="0"/>
              <a:t># according to </a:t>
            </a:r>
            <a:r>
              <a:rPr lang="en-US" b="1" dirty="0" err="1" smtClean="0"/>
              <a:t>blockchain.info</a:t>
            </a:r>
            <a:r>
              <a:rPr lang="en-US" dirty="0" smtClean="0"/>
              <a:t>: </a:t>
            </a:r>
            <a:r>
              <a:rPr lang="en-US" b="1" dirty="0" smtClean="0"/>
              <a:t>309,384,699.96 </a:t>
            </a:r>
            <a:r>
              <a:rPr lang="en-US" b="1" dirty="0"/>
              <a:t>GH/s</a:t>
            </a:r>
            <a:endParaRPr lang="en-US" dirty="0"/>
          </a:p>
          <a:p>
            <a:r>
              <a:rPr lang="en-US" dirty="0" smtClean="0"/>
              <a:t>&gt;</a:t>
            </a:r>
            <a:r>
              <a:rPr lang="en-US" dirty="0"/>
              <a:t>&gt;&gt; </a:t>
            </a:r>
            <a:r>
              <a:rPr lang="en-US" b="1" dirty="0"/>
              <a:t>309384699.96 * 10**9</a:t>
            </a:r>
            <a:endParaRPr lang="en-US" dirty="0"/>
          </a:p>
          <a:p>
            <a:r>
              <a:rPr lang="en-US" dirty="0"/>
              <a:t>3.0938469996e+</a:t>
            </a:r>
            <a:r>
              <a:rPr lang="en-US" dirty="0" smtClean="0"/>
              <a:t>17</a:t>
            </a:r>
          </a:p>
          <a:p>
            <a:r>
              <a:rPr lang="en-US" dirty="0"/>
              <a:t>&gt;&gt;&gt; </a:t>
            </a:r>
            <a:r>
              <a:rPr lang="en-US" b="1" dirty="0"/>
              <a:t>_ / </a:t>
            </a:r>
            <a:r>
              <a:rPr lang="en-US" b="1" dirty="0" err="1"/>
              <a:t>hashes_per_second</a:t>
            </a:r>
            <a:endParaRPr lang="en-US" dirty="0"/>
          </a:p>
          <a:p>
            <a:r>
              <a:rPr lang="en-US" dirty="0" smtClean="0"/>
              <a:t>0.9722222222361415</a:t>
            </a:r>
          </a:p>
          <a:p>
            <a:r>
              <a:rPr lang="en-US" dirty="0"/>
              <a:t>&gt;&gt;&gt; </a:t>
            </a:r>
            <a:r>
              <a:rPr lang="en-US" dirty="0" err="1"/>
              <a:t>Mhash_per_J</a:t>
            </a:r>
            <a:r>
              <a:rPr lang="en-US" dirty="0"/>
              <a:t> = </a:t>
            </a:r>
            <a:r>
              <a:rPr lang="en-US" dirty="0" smtClean="0"/>
              <a:t>1500</a:t>
            </a:r>
          </a:p>
          <a:p>
            <a:r>
              <a:rPr lang="en-US" dirty="0" smtClean="0"/>
              <a:t>&gt;&gt;</a:t>
            </a:r>
            <a:r>
              <a:rPr lang="en-US" dirty="0"/>
              <a:t>&gt; </a:t>
            </a:r>
            <a:r>
              <a:rPr lang="en-US" dirty="0" err="1"/>
              <a:t>Mhash_per_second</a:t>
            </a:r>
            <a:r>
              <a:rPr lang="en-US" dirty="0"/>
              <a:t> = </a:t>
            </a:r>
            <a:r>
              <a:rPr lang="en-US" dirty="0" err="1"/>
              <a:t>hashes_per_second</a:t>
            </a:r>
            <a:r>
              <a:rPr lang="en-US" dirty="0"/>
              <a:t> / 10**6</a:t>
            </a:r>
          </a:p>
          <a:p>
            <a:r>
              <a:rPr lang="en-US" dirty="0" smtClean="0"/>
              <a:t>&gt;</a:t>
            </a:r>
            <a:r>
              <a:rPr lang="en-US" dirty="0"/>
              <a:t>&gt;&gt; J = </a:t>
            </a:r>
            <a:r>
              <a:rPr lang="en-US" dirty="0" err="1"/>
              <a:t>Mhash_per_second</a:t>
            </a:r>
            <a:r>
              <a:rPr lang="en-US" dirty="0"/>
              <a:t> / </a:t>
            </a:r>
            <a:r>
              <a:rPr lang="en-US" dirty="0" err="1"/>
              <a:t>Mhash_per_J</a:t>
            </a:r>
            <a:endParaRPr lang="en-US" dirty="0"/>
          </a:p>
          <a:p>
            <a:r>
              <a:rPr lang="en-US" dirty="0" smtClean="0"/>
              <a:t>212149508.54096264</a:t>
            </a:r>
            <a:endParaRPr lang="en-US" dirty="0"/>
          </a:p>
        </p:txBody>
      </p:sp>
      <p:sp>
        <p:nvSpPr>
          <p:cNvPr id="6" name="TextBox 5"/>
          <p:cNvSpPr txBox="1"/>
          <p:nvPr/>
        </p:nvSpPr>
        <p:spPr>
          <a:xfrm>
            <a:off x="3867902" y="3870603"/>
            <a:ext cx="3901128"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sz="2400" dirty="0" smtClean="0"/>
              <a:t>212 MJ per second = 212 MW</a:t>
            </a:r>
            <a:endParaRPr lang="en-US" sz="2400" dirty="0"/>
          </a:p>
        </p:txBody>
      </p:sp>
    </p:spTree>
    <p:extLst>
      <p:ext uri="{BB962C8B-B14F-4D97-AF65-F5344CB8AC3E}">
        <p14:creationId xmlns:p14="http://schemas.microsoft.com/office/powerpoint/2010/main" val="5398829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36</a:t>
            </a:fld>
            <a:endParaRPr lang="en-US"/>
          </a:p>
        </p:txBody>
      </p:sp>
      <p:pic>
        <p:nvPicPr>
          <p:cNvPr id="3" name="Picture 2"/>
          <p:cNvPicPr>
            <a:picLocks noChangeAspect="1"/>
          </p:cNvPicPr>
          <p:nvPr/>
        </p:nvPicPr>
        <p:blipFill rotWithShape="1">
          <a:blip r:embed="rId2"/>
          <a:srcRect r="12296"/>
          <a:stretch/>
        </p:blipFill>
        <p:spPr>
          <a:xfrm>
            <a:off x="0" y="0"/>
            <a:ext cx="9144000" cy="5143500"/>
          </a:xfrm>
          <a:prstGeom prst="rect">
            <a:avLst/>
          </a:prstGeom>
        </p:spPr>
      </p:pic>
      <p:sp>
        <p:nvSpPr>
          <p:cNvPr id="4" name="Rectangle 3"/>
          <p:cNvSpPr/>
          <p:nvPr/>
        </p:nvSpPr>
        <p:spPr>
          <a:xfrm>
            <a:off x="303305" y="126483"/>
            <a:ext cx="5718407" cy="1323439"/>
          </a:xfrm>
          <a:prstGeom prst="rect">
            <a:avLst/>
          </a:prstGeom>
          <a:solidFill>
            <a:schemeClr val="bg1">
              <a:lumMod val="95000"/>
              <a:alpha val="53000"/>
            </a:schemeClr>
          </a:solidFill>
        </p:spPr>
        <p:txBody>
          <a:bodyPr wrap="none">
            <a:spAutoFit/>
          </a:bodyPr>
          <a:lstStyle/>
          <a:p>
            <a:r>
              <a:rPr lang="en-US" sz="2000" dirty="0" smtClean="0"/>
              <a:t>Dominion Power</a:t>
            </a:r>
          </a:p>
          <a:p>
            <a:r>
              <a:rPr lang="en-US" sz="2000" dirty="0" smtClean="0"/>
              <a:t>Lake Anna Power Station</a:t>
            </a:r>
          </a:p>
          <a:p>
            <a:r>
              <a:rPr lang="en-US" sz="2000" dirty="0" smtClean="0"/>
              <a:t>1892 MW (450,000 homes)</a:t>
            </a:r>
          </a:p>
          <a:p>
            <a:r>
              <a:rPr lang="en-US" sz="2000" dirty="0" smtClean="0"/>
              <a:t>~9x entire </a:t>
            </a:r>
            <a:r>
              <a:rPr lang="en-US" sz="2000" dirty="0" err="1" smtClean="0"/>
              <a:t>bitcoin</a:t>
            </a:r>
            <a:r>
              <a:rPr lang="en-US" sz="2000" dirty="0" smtClean="0"/>
              <a:t> mining power (with efficient ASICs)</a:t>
            </a:r>
            <a:endParaRPr lang="en-US" sz="2000" dirty="0"/>
          </a:p>
        </p:txBody>
      </p:sp>
    </p:spTree>
    <p:extLst>
      <p:ext uri="{BB962C8B-B14F-4D97-AF65-F5344CB8AC3E}">
        <p14:creationId xmlns:p14="http://schemas.microsoft.com/office/powerpoint/2010/main" val="2781073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37</a:t>
            </a:fld>
            <a:endParaRPr lang="en-US"/>
          </a:p>
        </p:txBody>
      </p:sp>
      <p:pic>
        <p:nvPicPr>
          <p:cNvPr id="3" name="Picture 2" descr="Screen Shot 2015-02-11 at 12.34.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33350"/>
            <a:ext cx="7938898" cy="4767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54892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3761229" cy="3391029"/>
          </a:xfrm>
        </p:spPr>
        <p:txBody>
          <a:bodyPr/>
          <a:lstStyle/>
          <a:p>
            <a:r>
              <a:rPr lang="en-US" dirty="0" err="1" smtClean="0"/>
              <a:t>Koomey’s</a:t>
            </a:r>
            <a:r>
              <a:rPr lang="en-US" dirty="0" smtClean="0"/>
              <a:t> Law</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38</a:t>
            </a:fld>
            <a:endParaRPr lang="en-US"/>
          </a:p>
        </p:txBody>
      </p:sp>
      <p:pic>
        <p:nvPicPr>
          <p:cNvPr id="5" name="Picture 4" descr="Screen Shot 2015-02-11 at 12.13.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111" y="0"/>
            <a:ext cx="4532889" cy="5143500"/>
          </a:xfrm>
          <a:prstGeom prst="rect">
            <a:avLst/>
          </a:prstGeom>
        </p:spPr>
      </p:pic>
    </p:spTree>
    <p:extLst>
      <p:ext uri="{BB962C8B-B14F-4D97-AF65-F5344CB8AC3E}">
        <p14:creationId xmlns:p14="http://schemas.microsoft.com/office/powerpoint/2010/main" val="13496020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Open-Ended Project</a:t>
            </a:r>
            <a:endParaRPr lang="en-US" dirty="0"/>
          </a:p>
        </p:txBody>
      </p:sp>
      <p:sp>
        <p:nvSpPr>
          <p:cNvPr id="3" name="Content Placeholder 2"/>
          <p:cNvSpPr>
            <a:spLocks noGrp="1"/>
          </p:cNvSpPr>
          <p:nvPr>
            <p:ph idx="1"/>
          </p:nvPr>
        </p:nvSpPr>
        <p:spPr/>
        <p:txBody>
          <a:bodyPr/>
          <a:lstStyle/>
          <a:p>
            <a:r>
              <a:rPr lang="en-US" dirty="0" smtClean="0"/>
              <a:t>Proposal will be due </a:t>
            </a:r>
            <a:r>
              <a:rPr lang="en-US" b="1" dirty="0" smtClean="0"/>
              <a:t>March 20</a:t>
            </a:r>
          </a:p>
          <a:p>
            <a:r>
              <a:rPr lang="en-US" dirty="0" smtClean="0"/>
              <a:t>Final project due at end of semester (</a:t>
            </a:r>
            <a:r>
              <a:rPr lang="en-US" b="1" dirty="0" smtClean="0"/>
              <a:t>April 28</a:t>
            </a:r>
            <a:r>
              <a:rPr lang="en-US" dirty="0" smtClean="0"/>
              <a:t>)</a:t>
            </a:r>
          </a:p>
          <a:p>
            <a:r>
              <a:rPr lang="en-US" dirty="0" smtClean="0"/>
              <a:t>Anything you want related to </a:t>
            </a:r>
            <a:r>
              <a:rPr lang="en-US" dirty="0" err="1" smtClean="0"/>
              <a:t>cryptocurrency</a:t>
            </a:r>
            <a:r>
              <a:rPr lang="en-US" dirty="0" smtClean="0"/>
              <a:t> (broadly defined)</a:t>
            </a:r>
          </a:p>
          <a:p>
            <a:r>
              <a:rPr lang="en-US" dirty="0" smtClean="0"/>
              <a:t>Some initial ideas posted on course site (and mentions throughout upcoming classes)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3</a:t>
            </a:fld>
            <a:endParaRPr lang="en-US"/>
          </a:p>
        </p:txBody>
      </p:sp>
    </p:spTree>
    <p:extLst>
      <p:ext uri="{BB962C8B-B14F-4D97-AF65-F5344CB8AC3E}">
        <p14:creationId xmlns:p14="http://schemas.microsoft.com/office/powerpoint/2010/main" val="39740172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Charge</a:t>
            </a:r>
            <a:endParaRPr lang="en-US" dirty="0"/>
          </a:p>
        </p:txBody>
      </p:sp>
      <p:sp>
        <p:nvSpPr>
          <p:cNvPr id="3" name="Content Placeholder 2"/>
          <p:cNvSpPr>
            <a:spLocks noGrp="1"/>
          </p:cNvSpPr>
          <p:nvPr>
            <p:ph idx="1"/>
          </p:nvPr>
        </p:nvSpPr>
        <p:spPr>
          <a:xfrm>
            <a:off x="457200" y="929217"/>
            <a:ext cx="8229600" cy="3394472"/>
          </a:xfrm>
        </p:spPr>
        <p:txBody>
          <a:bodyPr>
            <a:normAutofit/>
          </a:bodyPr>
          <a:lstStyle/>
          <a:p>
            <a:pPr marL="0" indent="0">
              <a:buNone/>
            </a:pPr>
            <a:r>
              <a:rPr lang="en-US" b="1" dirty="0" smtClean="0"/>
              <a:t>Project 2: </a:t>
            </a:r>
          </a:p>
          <a:p>
            <a:pPr marL="0" indent="0">
              <a:buNone/>
            </a:pPr>
            <a:r>
              <a:rPr lang="en-US" b="1" dirty="0"/>
              <a:t>	</a:t>
            </a:r>
            <a:r>
              <a:rPr lang="en-US" sz="2400" dirty="0" smtClean="0"/>
              <a:t>we hope to have </a:t>
            </a:r>
            <a:r>
              <a:rPr lang="en-US" sz="2400" dirty="0" err="1" smtClean="0"/>
              <a:t>PointCoin</a:t>
            </a:r>
            <a:r>
              <a:rPr lang="en-US" sz="2400" dirty="0" smtClean="0"/>
              <a:t> network restarted by tomorrow</a:t>
            </a:r>
          </a:p>
          <a:p>
            <a:pPr marL="0" indent="0">
              <a:buNone/>
            </a:pPr>
            <a:r>
              <a:rPr lang="en-US" sz="2400" dirty="0"/>
              <a:t>	</a:t>
            </a:r>
            <a:r>
              <a:rPr lang="en-US" sz="2400" dirty="0" smtClean="0"/>
              <a:t>still build your miner (just will operated on broken network)</a:t>
            </a:r>
          </a:p>
          <a:p>
            <a:pPr marL="0" indent="0">
              <a:buNone/>
            </a:pPr>
            <a:r>
              <a:rPr lang="en-US" b="1" dirty="0" smtClean="0"/>
              <a:t>Read:</a:t>
            </a:r>
            <a:r>
              <a:rPr lang="en-US" dirty="0" smtClean="0"/>
              <a:t> Chapter 8: Mining and Consensus</a:t>
            </a:r>
          </a:p>
          <a:p>
            <a:pPr marL="0" indent="0">
              <a:buNone/>
            </a:pPr>
            <a:r>
              <a:rPr lang="en-US" dirty="0" smtClean="0"/>
              <a:t>Start thinking about your </a:t>
            </a:r>
            <a:r>
              <a:rPr lang="en-US" b="1" dirty="0" smtClean="0"/>
              <a:t>project ideas</a:t>
            </a:r>
          </a:p>
        </p:txBody>
      </p:sp>
      <p:sp>
        <p:nvSpPr>
          <p:cNvPr id="4" name="Slide Number Placeholder 3"/>
          <p:cNvSpPr>
            <a:spLocks noGrp="1"/>
          </p:cNvSpPr>
          <p:nvPr>
            <p:ph type="sldNum" sz="quarter" idx="12"/>
          </p:nvPr>
        </p:nvSpPr>
        <p:spPr/>
        <p:txBody>
          <a:bodyPr/>
          <a:lstStyle/>
          <a:p>
            <a:fld id="{FE5D6FF9-F5B4-8C4F-9785-10F7626886B1}" type="slidenum">
              <a:rPr lang="en-US" smtClean="0"/>
              <a:t>39</a:t>
            </a:fld>
            <a:endParaRPr lang="en-US"/>
          </a:p>
        </p:txBody>
      </p:sp>
      <p:sp>
        <p:nvSpPr>
          <p:cNvPr id="6" name="TextBox 5"/>
          <p:cNvSpPr txBox="1"/>
          <p:nvPr/>
        </p:nvSpPr>
        <p:spPr>
          <a:xfrm>
            <a:off x="3149600" y="4095354"/>
            <a:ext cx="5676431"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smtClean="0"/>
              <a:t>Coming up with a good way of analyzing mining energy use, and comparing it with energy cost of current financial infrastructure could be a good project…</a:t>
            </a:r>
            <a:endParaRPr lang="en-US" dirty="0"/>
          </a:p>
        </p:txBody>
      </p:sp>
    </p:spTree>
    <p:extLst>
      <p:ext uri="{BB962C8B-B14F-4D97-AF65-F5344CB8AC3E}">
        <p14:creationId xmlns:p14="http://schemas.microsoft.com/office/powerpoint/2010/main" val="814994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Teams</a:t>
            </a:r>
            <a:endParaRPr lang="en-US" dirty="0"/>
          </a:p>
        </p:txBody>
      </p:sp>
      <p:sp>
        <p:nvSpPr>
          <p:cNvPr id="3" name="Content Placeholder 2"/>
          <p:cNvSpPr>
            <a:spLocks noGrp="1"/>
          </p:cNvSpPr>
          <p:nvPr>
            <p:ph idx="1"/>
          </p:nvPr>
        </p:nvSpPr>
        <p:spPr/>
        <p:txBody>
          <a:bodyPr/>
          <a:lstStyle/>
          <a:p>
            <a:pPr marL="0" indent="0">
              <a:buNone/>
            </a:pPr>
            <a:r>
              <a:rPr lang="en-US" dirty="0" smtClean="0"/>
              <a:t>You may work in a team of size 1-7B</a:t>
            </a:r>
          </a:p>
          <a:p>
            <a:pPr marL="457200" lvl="1" indent="0">
              <a:buNone/>
            </a:pPr>
            <a:endParaRPr lang="en-US" baseline="30000" dirty="0">
              <a:latin typeface="Times New Roman"/>
              <a:cs typeface="Times New Roman"/>
            </a:endParaRPr>
          </a:p>
        </p:txBody>
      </p:sp>
      <p:sp>
        <p:nvSpPr>
          <p:cNvPr id="4" name="Slide Number Placeholder 3"/>
          <p:cNvSpPr>
            <a:spLocks noGrp="1"/>
          </p:cNvSpPr>
          <p:nvPr>
            <p:ph type="sldNum" sz="quarter" idx="12"/>
          </p:nvPr>
        </p:nvSpPr>
        <p:spPr/>
        <p:txBody>
          <a:bodyPr/>
          <a:lstStyle/>
          <a:p>
            <a:fld id="{FE5D6FF9-F5B4-8C4F-9785-10F7626886B1}" type="slidenum">
              <a:rPr lang="en-US" smtClean="0"/>
              <a:t>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629437345"/>
              </p:ext>
            </p:extLst>
          </p:nvPr>
        </p:nvGraphicFramePr>
        <p:xfrm>
          <a:off x="5105400" y="1962150"/>
          <a:ext cx="3029186" cy="2225040"/>
        </p:xfrm>
        <a:graphic>
          <a:graphicData uri="http://schemas.openxmlformats.org/drawingml/2006/table">
            <a:tbl>
              <a:tblPr firstRow="1" bandRow="1">
                <a:tableStyleId>{5C22544A-7EE6-4342-B048-85BDC9FD1C3A}</a:tableStyleId>
              </a:tblPr>
              <a:tblGrid>
                <a:gridCol w="1514593"/>
                <a:gridCol w="1514593"/>
              </a:tblGrid>
              <a:tr h="370840">
                <a:tc>
                  <a:txBody>
                    <a:bodyPr/>
                    <a:lstStyle/>
                    <a:p>
                      <a:pPr algn="ctr"/>
                      <a:r>
                        <a:rPr lang="en-US" i="1" dirty="0" smtClean="0">
                          <a:latin typeface="Times New Roman"/>
                          <a:cs typeface="Times New Roman"/>
                        </a:rPr>
                        <a:t>N</a:t>
                      </a:r>
                      <a:endParaRPr lang="en-US" i="1" dirty="0">
                        <a:latin typeface="Times New Roman"/>
                        <a:cs typeface="Times New Roman"/>
                      </a:endParaRPr>
                    </a:p>
                  </a:txBody>
                  <a:tcPr/>
                </a:tc>
                <a:tc>
                  <a:txBody>
                    <a:bodyPr/>
                    <a:lstStyle/>
                    <a:p>
                      <a:pPr algn="ctr"/>
                      <a:r>
                        <a:rPr lang="en-US" i="1" dirty="0" smtClean="0">
                          <a:latin typeface="Times New Roman"/>
                          <a:cs typeface="Times New Roman"/>
                        </a:rPr>
                        <a:t>N</a:t>
                      </a:r>
                      <a:r>
                        <a:rPr lang="en-US" baseline="30000" dirty="0" smtClean="0">
                          <a:latin typeface="Times New Roman"/>
                          <a:cs typeface="Times New Roman"/>
                        </a:rPr>
                        <a:t>2/3</a:t>
                      </a:r>
                      <a:endParaRPr lang="en-US" baseline="30000" dirty="0">
                        <a:latin typeface="Times New Roman"/>
                        <a:cs typeface="Times New Roman"/>
                      </a:endParaRPr>
                    </a:p>
                  </a:txBody>
                  <a:tcPr/>
                </a:tc>
              </a:tr>
              <a:tr h="370840">
                <a:tc>
                  <a:txBody>
                    <a:bodyPr/>
                    <a:lstStyle/>
                    <a:p>
                      <a:pPr algn="ctr"/>
                      <a:r>
                        <a:rPr lang="en-US" dirty="0" smtClean="0"/>
                        <a:t>1</a:t>
                      </a:r>
                      <a:endParaRPr lang="en-US" dirty="0"/>
                    </a:p>
                  </a:txBody>
                  <a:tcPr/>
                </a:tc>
                <a:tc>
                  <a:txBody>
                    <a:bodyPr/>
                    <a:lstStyle/>
                    <a:p>
                      <a:pPr algn="ctr"/>
                      <a:r>
                        <a:rPr lang="en-US" dirty="0" smtClean="0"/>
                        <a:t>1.00</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1.58</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2.08</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2.52</a:t>
                      </a:r>
                      <a:endParaRPr lang="en-US" dirty="0"/>
                    </a:p>
                  </a:txBody>
                  <a:tcPr/>
                </a:tc>
              </a:tr>
              <a:tr h="370840">
                <a:tc>
                  <a:txBody>
                    <a:bodyPr/>
                    <a:lstStyle/>
                    <a:p>
                      <a:pPr algn="ctr"/>
                      <a:r>
                        <a:rPr lang="en-US" dirty="0" smtClean="0"/>
                        <a:t>26</a:t>
                      </a:r>
                      <a:endParaRPr lang="en-US" dirty="0"/>
                    </a:p>
                  </a:txBody>
                  <a:tcPr/>
                </a:tc>
                <a:tc>
                  <a:txBody>
                    <a:bodyPr/>
                    <a:lstStyle/>
                    <a:p>
                      <a:pPr algn="ctr"/>
                      <a:r>
                        <a:rPr lang="en-US" dirty="0" smtClean="0"/>
                        <a:t>8.78</a:t>
                      </a:r>
                      <a:endParaRPr lang="en-US" dirty="0"/>
                    </a:p>
                  </a:txBody>
                  <a:tcPr/>
                </a:tc>
              </a:tr>
            </a:tbl>
          </a:graphicData>
        </a:graphic>
      </p:graphicFrame>
      <p:sp>
        <p:nvSpPr>
          <p:cNvPr id="6" name="Rectangle 5"/>
          <p:cNvSpPr/>
          <p:nvPr/>
        </p:nvSpPr>
        <p:spPr>
          <a:xfrm>
            <a:off x="724371" y="2251195"/>
            <a:ext cx="4383851" cy="1815882"/>
          </a:xfrm>
          <a:prstGeom prst="rect">
            <a:avLst/>
          </a:prstGeom>
        </p:spPr>
        <p:txBody>
          <a:bodyPr wrap="square">
            <a:spAutoFit/>
          </a:bodyPr>
          <a:lstStyle/>
          <a:p>
            <a:r>
              <a:rPr lang="en-US" sz="2800" dirty="0"/>
              <a:t>Expected value of your project scales as </a:t>
            </a:r>
            <a:r>
              <a:rPr lang="en-US" sz="2800" i="1" dirty="0">
                <a:latin typeface="Times New Roman"/>
                <a:cs typeface="Times New Roman"/>
              </a:rPr>
              <a:t>N</a:t>
            </a:r>
            <a:r>
              <a:rPr lang="en-US" sz="2800" baseline="30000" dirty="0">
                <a:latin typeface="Times New Roman"/>
                <a:cs typeface="Times New Roman"/>
              </a:rPr>
              <a:t>2/3 </a:t>
            </a:r>
            <a:r>
              <a:rPr lang="en-US" sz="2800" dirty="0"/>
              <a:t>where </a:t>
            </a:r>
            <a:r>
              <a:rPr lang="en-US" sz="2800" i="1" dirty="0">
                <a:latin typeface="Times New Roman"/>
                <a:cs typeface="Times New Roman"/>
              </a:rPr>
              <a:t>N</a:t>
            </a:r>
            <a:r>
              <a:rPr lang="en-US" sz="2800" dirty="0"/>
              <a:t> is the number of students in the class on your </a:t>
            </a:r>
            <a:r>
              <a:rPr lang="en-US" sz="2800" dirty="0" smtClean="0"/>
              <a:t>team.</a:t>
            </a:r>
            <a:endParaRPr lang="en-US" sz="2800" dirty="0"/>
          </a:p>
        </p:txBody>
      </p:sp>
      <p:sp>
        <p:nvSpPr>
          <p:cNvPr id="7" name="TextBox 6"/>
          <p:cNvSpPr txBox="1"/>
          <p:nvPr/>
        </p:nvSpPr>
        <p:spPr>
          <a:xfrm>
            <a:off x="1600200" y="4400550"/>
            <a:ext cx="567334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smtClean="0"/>
              <a:t>Feel free to post ideas on course site to recruit teammates</a:t>
            </a:r>
            <a:endParaRPr lang="en-US" dirty="0"/>
          </a:p>
        </p:txBody>
      </p:sp>
    </p:spTree>
    <p:extLst>
      <p:ext uri="{BB962C8B-B14F-4D97-AF65-F5344CB8AC3E}">
        <p14:creationId xmlns:p14="http://schemas.microsoft.com/office/powerpoint/2010/main" val="21457863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PointCoin</a:t>
            </a:r>
            <a:r>
              <a:rPr lang="en-US" dirty="0" smtClean="0"/>
              <a:t> Forking/Failing</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5</a:t>
            </a:fld>
            <a:endParaRPr lang="en-US"/>
          </a:p>
        </p:txBody>
      </p:sp>
      <p:sp>
        <p:nvSpPr>
          <p:cNvPr id="4" name="Rectangle 3"/>
          <p:cNvSpPr/>
          <p:nvPr/>
        </p:nvSpPr>
        <p:spPr>
          <a:xfrm>
            <a:off x="611834" y="1692786"/>
            <a:ext cx="1895292" cy="369332"/>
          </a:xfrm>
          <a:prstGeom prst="rect">
            <a:avLst/>
          </a:prstGeom>
        </p:spPr>
        <p:txBody>
          <a:bodyPr wrap="square">
            <a:spAutoFit/>
          </a:bodyPr>
          <a:lstStyle/>
          <a:p>
            <a:r>
              <a:rPr lang="en-US" dirty="0" err="1" smtClean="0">
                <a:hlinkClick r:id="rId2"/>
              </a:rPr>
              <a:t>UpdateBlockTime</a:t>
            </a:r>
            <a:endParaRPr lang="en-US" dirty="0"/>
          </a:p>
        </p:txBody>
      </p:sp>
      <p:sp>
        <p:nvSpPr>
          <p:cNvPr id="5" name="TextBox 4"/>
          <p:cNvSpPr txBox="1"/>
          <p:nvPr/>
        </p:nvSpPr>
        <p:spPr>
          <a:xfrm>
            <a:off x="577401" y="1253406"/>
            <a:ext cx="1170888" cy="369332"/>
          </a:xfrm>
          <a:prstGeom prst="rect">
            <a:avLst/>
          </a:prstGeom>
          <a:noFill/>
        </p:spPr>
        <p:txBody>
          <a:bodyPr wrap="none" rtlCol="0">
            <a:spAutoFit/>
          </a:bodyPr>
          <a:lstStyle/>
          <a:p>
            <a:r>
              <a:rPr lang="en-US" dirty="0" err="1" smtClean="0">
                <a:hlinkClick r:id="rId3"/>
              </a:rPr>
              <a:t>params.go</a:t>
            </a:r>
            <a:endParaRPr lang="en-US" dirty="0"/>
          </a:p>
        </p:txBody>
      </p:sp>
    </p:spTree>
    <p:extLst>
      <p:ext uri="{BB962C8B-B14F-4D97-AF65-F5344CB8AC3E}">
        <p14:creationId xmlns:p14="http://schemas.microsoft.com/office/powerpoint/2010/main" val="34820718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6</a:t>
            </a:fld>
            <a:endParaRPr lang="en-US"/>
          </a:p>
        </p:txBody>
      </p:sp>
    </p:spTree>
    <p:extLst>
      <p:ext uri="{BB962C8B-B14F-4D97-AF65-F5344CB8AC3E}">
        <p14:creationId xmlns:p14="http://schemas.microsoft.com/office/powerpoint/2010/main" val="3614503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7</a:t>
            </a:fld>
            <a:endParaRPr lang="en-US"/>
          </a:p>
        </p:txBody>
      </p:sp>
    </p:spTree>
    <p:extLst>
      <p:ext uri="{BB962C8B-B14F-4D97-AF65-F5344CB8AC3E}">
        <p14:creationId xmlns:p14="http://schemas.microsoft.com/office/powerpoint/2010/main" val="18270719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8</a:t>
            </a:fld>
            <a:endParaRPr lang="en-US"/>
          </a:p>
        </p:txBody>
      </p:sp>
      <p:sp>
        <p:nvSpPr>
          <p:cNvPr id="5" name="Text Box 4"/>
          <p:cNvSpPr txBox="1">
            <a:spLocks noChangeArrowheads="1"/>
          </p:cNvSpPr>
          <p:nvPr/>
        </p:nvSpPr>
        <p:spPr bwMode="auto">
          <a:xfrm>
            <a:off x="730523" y="1254102"/>
            <a:ext cx="4076700" cy="3081338"/>
          </a:xfrm>
          <a:prstGeom prst="rect">
            <a:avLst/>
          </a:prstGeom>
          <a:solidFill>
            <a:schemeClr val="accent5">
              <a:lumMod val="20000"/>
              <a:lumOff val="80000"/>
            </a:schemeClr>
          </a:solidFill>
          <a:ln w="31750">
            <a:noFill/>
            <a:miter lim="800000"/>
            <a:headEnd/>
            <a:tailEnd/>
          </a:ln>
          <a:effectLst/>
        </p:spPr>
        <p:txBody>
          <a:bodyPr wrap="none">
            <a:spAutoFit/>
          </a:bodyPr>
          <a:lstStyle/>
          <a:p>
            <a:r>
              <a:rPr lang="en-US" sz="2800" dirty="0" err="1">
                <a:solidFill>
                  <a:schemeClr val="tx2"/>
                </a:solidFill>
              </a:rPr>
              <a:t>int</a:t>
            </a:r>
            <a:r>
              <a:rPr lang="en-US" sz="2800" dirty="0">
                <a:solidFill>
                  <a:schemeClr val="tx2"/>
                </a:solidFill>
              </a:rPr>
              <a:t> </a:t>
            </a:r>
            <a:r>
              <a:rPr lang="en-US" sz="2800" dirty="0" err="1">
                <a:solidFill>
                  <a:schemeClr val="tx2"/>
                </a:solidFill>
              </a:rPr>
              <a:t>gaussSum</a:t>
            </a:r>
            <a:r>
              <a:rPr lang="en-US" sz="2800" dirty="0">
                <a:solidFill>
                  <a:schemeClr val="tx2"/>
                </a:solidFill>
              </a:rPr>
              <a:t> (</a:t>
            </a:r>
            <a:r>
              <a:rPr lang="en-US" sz="2800" dirty="0" err="1">
                <a:solidFill>
                  <a:schemeClr val="tx2"/>
                </a:solidFill>
              </a:rPr>
              <a:t>int</a:t>
            </a:r>
            <a:r>
              <a:rPr lang="en-US" sz="2800" dirty="0">
                <a:solidFill>
                  <a:schemeClr val="tx2"/>
                </a:solidFill>
              </a:rPr>
              <a:t> m) {</a:t>
            </a:r>
          </a:p>
          <a:p>
            <a:r>
              <a:rPr lang="en-US" sz="2800" dirty="0">
                <a:solidFill>
                  <a:schemeClr val="tx2"/>
                </a:solidFill>
              </a:rPr>
              <a:t>   </a:t>
            </a:r>
            <a:r>
              <a:rPr lang="en-US" sz="2800" dirty="0" err="1">
                <a:solidFill>
                  <a:schemeClr val="tx2"/>
                </a:solidFill>
              </a:rPr>
              <a:t>int</a:t>
            </a:r>
            <a:r>
              <a:rPr lang="en-US" sz="2800" dirty="0">
                <a:solidFill>
                  <a:schemeClr val="tx2"/>
                </a:solidFill>
              </a:rPr>
              <a:t> sum = 0;</a:t>
            </a:r>
          </a:p>
          <a:p>
            <a:r>
              <a:rPr lang="en-US" sz="2800" dirty="0">
                <a:solidFill>
                  <a:schemeClr val="tx2"/>
                </a:solidFill>
              </a:rPr>
              <a:t>   for (</a:t>
            </a:r>
            <a:r>
              <a:rPr lang="en-US" sz="2800" dirty="0" err="1">
                <a:solidFill>
                  <a:schemeClr val="tx2"/>
                </a:solidFill>
              </a:rPr>
              <a:t>int</a:t>
            </a:r>
            <a:r>
              <a:rPr lang="en-US" sz="2800" dirty="0">
                <a:solidFill>
                  <a:schemeClr val="tx2"/>
                </a:solidFill>
              </a:rPr>
              <a:t> </a:t>
            </a:r>
            <a:r>
              <a:rPr lang="en-US" sz="2800" dirty="0" err="1">
                <a:solidFill>
                  <a:schemeClr val="tx2"/>
                </a:solidFill>
              </a:rPr>
              <a:t>i</a:t>
            </a:r>
            <a:r>
              <a:rPr lang="en-US" sz="2800" dirty="0">
                <a:solidFill>
                  <a:schemeClr val="tx2"/>
                </a:solidFill>
              </a:rPr>
              <a:t> = 1; </a:t>
            </a:r>
            <a:r>
              <a:rPr lang="en-US" sz="2800" dirty="0" err="1">
                <a:solidFill>
                  <a:schemeClr val="tx2"/>
                </a:solidFill>
              </a:rPr>
              <a:t>i</a:t>
            </a:r>
            <a:r>
              <a:rPr lang="en-US" sz="2800" dirty="0">
                <a:solidFill>
                  <a:schemeClr val="tx2"/>
                </a:solidFill>
              </a:rPr>
              <a:t> &lt;= m; </a:t>
            </a:r>
            <a:r>
              <a:rPr lang="en-US" sz="2800" dirty="0" err="1">
                <a:solidFill>
                  <a:schemeClr val="tx2"/>
                </a:solidFill>
              </a:rPr>
              <a:t>i</a:t>
            </a:r>
            <a:r>
              <a:rPr lang="en-US" sz="2800" dirty="0">
                <a:solidFill>
                  <a:schemeClr val="tx2"/>
                </a:solidFill>
              </a:rPr>
              <a:t>++) {</a:t>
            </a:r>
          </a:p>
          <a:p>
            <a:r>
              <a:rPr lang="en-US" sz="2800" dirty="0">
                <a:solidFill>
                  <a:schemeClr val="tx2"/>
                </a:solidFill>
              </a:rPr>
              <a:t>       sum = sum + </a:t>
            </a:r>
            <a:r>
              <a:rPr lang="en-US" sz="2800" dirty="0" err="1">
                <a:solidFill>
                  <a:schemeClr val="tx2"/>
                </a:solidFill>
              </a:rPr>
              <a:t>i</a:t>
            </a:r>
            <a:r>
              <a:rPr lang="en-US" sz="2800" dirty="0">
                <a:solidFill>
                  <a:schemeClr val="tx2"/>
                </a:solidFill>
              </a:rPr>
              <a:t>;</a:t>
            </a:r>
          </a:p>
          <a:p>
            <a:r>
              <a:rPr lang="en-US" sz="2800" dirty="0">
                <a:solidFill>
                  <a:schemeClr val="tx2"/>
                </a:solidFill>
              </a:rPr>
              <a:t>   }</a:t>
            </a:r>
          </a:p>
          <a:p>
            <a:r>
              <a:rPr lang="en-US" sz="2800" dirty="0">
                <a:solidFill>
                  <a:schemeClr val="tx2"/>
                </a:solidFill>
              </a:rPr>
              <a:t>   return sum;</a:t>
            </a:r>
          </a:p>
          <a:p>
            <a:r>
              <a:rPr lang="en-US" sz="2800" dirty="0">
                <a:solidFill>
                  <a:schemeClr val="tx2"/>
                </a:solidFill>
              </a:rPr>
              <a:t>}</a:t>
            </a:r>
          </a:p>
        </p:txBody>
      </p:sp>
      <p:sp>
        <p:nvSpPr>
          <p:cNvPr id="6" name="TextBox 5"/>
          <p:cNvSpPr txBox="1"/>
          <p:nvPr/>
        </p:nvSpPr>
        <p:spPr>
          <a:xfrm>
            <a:off x="5029200" y="1276350"/>
            <a:ext cx="3581400" cy="3108544"/>
          </a:xfrm>
          <a:prstGeom prst="rect">
            <a:avLst/>
          </a:prstGeom>
          <a:noFill/>
        </p:spPr>
        <p:txBody>
          <a:bodyPr wrap="square" rtlCol="0">
            <a:spAutoFit/>
          </a:bodyPr>
          <a:lstStyle/>
          <a:p>
            <a:r>
              <a:rPr lang="en-US" sz="2800" dirty="0" smtClean="0"/>
              <a:t>Assuming an (unspecified) </a:t>
            </a:r>
            <a:r>
              <a:rPr lang="en-US" sz="2800" i="1" dirty="0" smtClean="0"/>
              <a:t>idealized</a:t>
            </a:r>
            <a:r>
              <a:rPr lang="en-US" sz="2800" dirty="0" smtClean="0"/>
              <a:t> model of Java computation, running time of </a:t>
            </a:r>
            <a:r>
              <a:rPr lang="en-US" sz="2800" b="1" dirty="0" err="1" smtClean="0"/>
              <a:t>gaussSum</a:t>
            </a:r>
            <a:r>
              <a:rPr lang="en-US" sz="2800" dirty="0" smtClean="0"/>
              <a:t> is in </a:t>
            </a:r>
            <a:r>
              <a:rPr lang="en-US" sz="2800" dirty="0" err="1" smtClean="0">
                <a:latin typeface="Times New Roman"/>
                <a:cs typeface="Times New Roman"/>
              </a:rPr>
              <a:t>θ</a:t>
            </a:r>
            <a:r>
              <a:rPr lang="en-US" sz="2800" dirty="0" smtClean="0">
                <a:latin typeface="Times New Roman"/>
                <a:cs typeface="Times New Roman"/>
              </a:rPr>
              <a:t>(2</a:t>
            </a:r>
            <a:r>
              <a:rPr lang="en-US" sz="2800" i="1" baseline="30000" dirty="0" smtClean="0">
                <a:latin typeface="Times New Roman"/>
                <a:cs typeface="Times New Roman"/>
              </a:rPr>
              <a:t>N</a:t>
            </a:r>
            <a:r>
              <a:rPr lang="en-US" sz="2800" dirty="0" smtClean="0">
                <a:latin typeface="Times New Roman"/>
                <a:cs typeface="Times New Roman"/>
              </a:rPr>
              <a:t>)</a:t>
            </a:r>
            <a:r>
              <a:rPr lang="en-US" sz="2800" dirty="0" smtClean="0"/>
              <a:t> where </a:t>
            </a:r>
            <a:r>
              <a:rPr lang="en-US" sz="2800" i="1" dirty="0" smtClean="0">
                <a:latin typeface="Times New Roman"/>
                <a:cs typeface="Times New Roman"/>
              </a:rPr>
              <a:t>N</a:t>
            </a:r>
            <a:r>
              <a:rPr lang="en-US" sz="2800" dirty="0" smtClean="0"/>
              <a:t> is the size of the input.</a:t>
            </a:r>
            <a:endParaRPr lang="en-US" sz="2800" dirty="0"/>
          </a:p>
        </p:txBody>
      </p:sp>
    </p:spTree>
    <p:extLst>
      <p:ext uri="{BB962C8B-B14F-4D97-AF65-F5344CB8AC3E}">
        <p14:creationId xmlns:p14="http://schemas.microsoft.com/office/powerpoint/2010/main" val="3527482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18217</TotalTime>
  <Words>1362</Words>
  <Application>Microsoft Macintosh PowerPoint</Application>
  <PresentationFormat>On-screen Show (16:9)</PresentationFormat>
  <Paragraphs>255</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Plan for Today</vt:lpstr>
      <vt:lpstr>Plan for Future</vt:lpstr>
      <vt:lpstr>Open-Ended Project</vt:lpstr>
      <vt:lpstr>Project Teams</vt:lpstr>
      <vt:lpstr>PointCoin Forking/Failing</vt:lpstr>
      <vt:lpstr>PowerPoint Presentation</vt:lpstr>
      <vt:lpstr>PowerPoint Presentation</vt:lpstr>
      <vt:lpstr>Asymptotic Analysis</vt:lpstr>
      <vt:lpstr>Asymptotic Analysis Questions</vt:lpstr>
      <vt:lpstr>Asymptotic Analysis Questions</vt:lpstr>
      <vt:lpstr>PowerPoint Presentation</vt:lpstr>
      <vt:lpstr>Cost of Mining</vt:lpstr>
      <vt:lpstr>PowerPoint Presentation</vt:lpstr>
      <vt:lpstr>PowerPoint Presentation</vt:lpstr>
      <vt:lpstr>Cost of Mining</vt:lpstr>
      <vt:lpstr>Probability of Success</vt:lpstr>
      <vt:lpstr>PowerPoint Presentation</vt:lpstr>
      <vt:lpstr>Free Money?</vt:lpstr>
      <vt:lpstr>Why is energy/hash so much less for custom ASICs? </vt:lpstr>
      <vt:lpstr>PowerPoint Presentation</vt:lpstr>
      <vt:lpstr>PowerPoint Presentation</vt:lpstr>
      <vt:lpstr>PowerPoint Presentation</vt:lpstr>
      <vt:lpstr>PowerPoint Presentation</vt:lpstr>
      <vt:lpstr>Mining and Mining</vt:lpstr>
      <vt:lpstr>Bitcoin Mining</vt:lpstr>
      <vt:lpstr>PowerPoint Presentation</vt:lpstr>
      <vt:lpstr>How to Estimate Energy Cost?</vt:lpstr>
      <vt:lpstr>PowerPoint Presentation</vt:lpstr>
      <vt:lpstr>PowerPoint Presentation</vt:lpstr>
      <vt:lpstr>PowerPoint Presentation</vt:lpstr>
      <vt:lpstr>PowerPoint Presentation</vt:lpstr>
      <vt:lpstr>Total Network Hashing Power</vt:lpstr>
      <vt:lpstr>PowerPoint Presentation</vt:lpstr>
      <vt:lpstr>Estimating Energy Use</vt:lpstr>
      <vt:lpstr>PowerPoint Presentation</vt:lpstr>
      <vt:lpstr>PowerPoint Presentation</vt:lpstr>
      <vt:lpstr>PowerPoint Presentation</vt:lpstr>
      <vt:lpstr>Koomey’s Law</vt:lpstr>
      <vt:lpstr>Charge</vt:lpstr>
    </vt:vector>
  </TitlesOfParts>
  <Company>Udacity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Evans</dc:creator>
  <cp:lastModifiedBy>David Evans</cp:lastModifiedBy>
  <cp:revision>218</cp:revision>
  <cp:lastPrinted>2015-02-16T18:23:08Z</cp:lastPrinted>
  <dcterms:created xsi:type="dcterms:W3CDTF">2015-01-10T23:57:16Z</dcterms:created>
  <dcterms:modified xsi:type="dcterms:W3CDTF">2015-02-17T16:24:46Z</dcterms:modified>
</cp:coreProperties>
</file>